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265" r:id="rId2"/>
    <p:sldId id="266" r:id="rId3"/>
    <p:sldId id="267" r:id="rId4"/>
    <p:sldId id="262" r:id="rId5"/>
    <p:sldId id="275" r:id="rId6"/>
    <p:sldId id="271" r:id="rId7"/>
    <p:sldId id="272" r:id="rId8"/>
    <p:sldId id="273" r:id="rId9"/>
    <p:sldId id="270" r:id="rId10"/>
    <p:sldId id="361" r:id="rId11"/>
    <p:sldId id="362" r:id="rId12"/>
    <p:sldId id="363" r:id="rId13"/>
    <p:sldId id="364" r:id="rId14"/>
    <p:sldId id="365" r:id="rId15"/>
    <p:sldId id="274" r:id="rId16"/>
    <p:sldId id="366" r:id="rId17"/>
    <p:sldId id="276" r:id="rId18"/>
    <p:sldId id="279" r:id="rId19"/>
    <p:sldId id="280" r:id="rId20"/>
    <p:sldId id="277" r:id="rId21"/>
    <p:sldId id="281" r:id="rId22"/>
    <p:sldId id="282" r:id="rId23"/>
    <p:sldId id="283" r:id="rId24"/>
    <p:sldId id="284" r:id="rId25"/>
    <p:sldId id="285" r:id="rId26"/>
    <p:sldId id="286" r:id="rId27"/>
    <p:sldId id="296" r:id="rId28"/>
    <p:sldId id="297" r:id="rId29"/>
    <p:sldId id="287" r:id="rId30"/>
    <p:sldId id="288" r:id="rId31"/>
    <p:sldId id="290" r:id="rId32"/>
    <p:sldId id="292" r:id="rId33"/>
    <p:sldId id="293" r:id="rId34"/>
    <p:sldId id="291" r:id="rId35"/>
    <p:sldId id="294" r:id="rId36"/>
    <p:sldId id="295" r:id="rId37"/>
    <p:sldId id="298" r:id="rId38"/>
    <p:sldId id="299" r:id="rId39"/>
    <p:sldId id="300" r:id="rId40"/>
    <p:sldId id="301" r:id="rId41"/>
    <p:sldId id="330" r:id="rId42"/>
    <p:sldId id="326" r:id="rId43"/>
    <p:sldId id="327" r:id="rId44"/>
    <p:sldId id="328" r:id="rId45"/>
    <p:sldId id="331" r:id="rId46"/>
    <p:sldId id="332" r:id="rId47"/>
    <p:sldId id="333" r:id="rId48"/>
    <p:sldId id="302" r:id="rId49"/>
    <p:sldId id="303" r:id="rId50"/>
    <p:sldId id="304" r:id="rId51"/>
    <p:sldId id="305" r:id="rId52"/>
    <p:sldId id="289" r:id="rId53"/>
    <p:sldId id="325" r:id="rId54"/>
    <p:sldId id="334" r:id="rId55"/>
    <p:sldId id="306" r:id="rId56"/>
    <p:sldId id="307" r:id="rId57"/>
    <p:sldId id="308" r:id="rId58"/>
    <p:sldId id="309" r:id="rId59"/>
    <p:sldId id="310" r:id="rId60"/>
    <p:sldId id="312" r:id="rId61"/>
    <p:sldId id="313" r:id="rId62"/>
    <p:sldId id="314" r:id="rId63"/>
    <p:sldId id="315" r:id="rId64"/>
    <p:sldId id="368" r:id="rId65"/>
    <p:sldId id="323" r:id="rId66"/>
    <p:sldId id="339" r:id="rId67"/>
    <p:sldId id="337" r:id="rId68"/>
    <p:sldId id="340" r:id="rId69"/>
    <p:sldId id="338" r:id="rId70"/>
    <p:sldId id="341" r:id="rId71"/>
    <p:sldId id="343" r:id="rId72"/>
    <p:sldId id="344" r:id="rId73"/>
    <p:sldId id="342" r:id="rId74"/>
    <p:sldId id="345" r:id="rId75"/>
    <p:sldId id="316" r:id="rId76"/>
    <p:sldId id="317" r:id="rId77"/>
    <p:sldId id="367" r:id="rId78"/>
    <p:sldId id="322" r:id="rId79"/>
    <p:sldId id="336" r:id="rId80"/>
    <p:sldId id="346" r:id="rId81"/>
    <p:sldId id="347" r:id="rId82"/>
    <p:sldId id="348" r:id="rId83"/>
    <p:sldId id="349" r:id="rId84"/>
    <p:sldId id="350" r:id="rId85"/>
    <p:sldId id="352" r:id="rId86"/>
    <p:sldId id="353" r:id="rId87"/>
    <p:sldId id="354" r:id="rId88"/>
    <p:sldId id="355" r:id="rId89"/>
    <p:sldId id="356" r:id="rId90"/>
    <p:sldId id="351" r:id="rId91"/>
    <p:sldId id="318" r:id="rId92"/>
    <p:sldId id="320" r:id="rId93"/>
    <p:sldId id="321" r:id="rId94"/>
    <p:sldId id="319" r:id="rId95"/>
    <p:sldId id="358" r:id="rId96"/>
    <p:sldId id="359" r:id="rId97"/>
    <p:sldId id="360" r:id="rId98"/>
    <p:sldId id="268"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8" autoAdjust="0"/>
  </p:normalViewPr>
  <p:slideViewPr>
    <p:cSldViewPr snapToGrid="0">
      <p:cViewPr varScale="1">
        <p:scale>
          <a:sx n="65" d="100"/>
          <a:sy n="65" d="100"/>
        </p:scale>
        <p:origin x="12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tencent.com/product/cdb-overview?from=1068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nblogs.com/G-Aurora/p/13243476.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a:t>
            </a:fld>
            <a:endParaRPr lang="zh-CN" altLang="en-US"/>
          </a:p>
        </p:txBody>
      </p:sp>
    </p:spTree>
    <p:extLst>
      <p:ext uri="{BB962C8B-B14F-4D97-AF65-F5344CB8AC3E}">
        <p14:creationId xmlns:p14="http://schemas.microsoft.com/office/powerpoint/2010/main" val="293637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419970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11339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1454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3647023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38981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365340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199166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ym typeface="+mn-ea"/>
              </a:rPr>
              <a:t>舛冈富士雄</a:t>
            </a:r>
            <a:r>
              <a:rPr lang="en-US" altLang="zh-CN" sz="1200" dirty="0">
                <a:sym typeface="+mn-ea"/>
              </a:rPr>
              <a:t> </a:t>
            </a:r>
            <a:r>
              <a:rPr lang="en-US" altLang="zh-CN" sz="1200" b="0" i="0" kern="1200" dirty="0" err="1">
                <a:solidFill>
                  <a:schemeClr val="tx1"/>
                </a:solidFill>
                <a:effectLst/>
                <a:latin typeface="+mn-lt"/>
                <a:ea typeface="+mn-ea"/>
                <a:cs typeface="+mn-cs"/>
              </a:rPr>
              <a:t>chuǎn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gāng</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fù</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shì</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xióng</a:t>
            </a:r>
            <a:endParaRPr lang="en-US" altLang="zh-CN" sz="1200" b="0" i="0" kern="1200" dirty="0">
              <a:solidFill>
                <a:schemeClr val="tx1"/>
              </a:solidFill>
              <a:effectLst/>
              <a:latin typeface="+mn-lt"/>
              <a:ea typeface="+mn-ea"/>
              <a:cs typeface="+mn-cs"/>
            </a:endParaRPr>
          </a:p>
          <a:p>
            <a:r>
              <a:rPr lang="en-US" altLang="zh-CN" dirty="0"/>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327963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170349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布谷鸟哈希（</a:t>
            </a:r>
            <a:r>
              <a:rPr lang="en-US" altLang="zh-CN" dirty="0"/>
              <a:t>cuckoo hash</a:t>
            </a:r>
            <a:r>
              <a:rPr lang="zh-CN" altLang="en-US" dirty="0"/>
              <a:t>）使用两个哈希函数，在哈希冲突无法解决时可以回滚，重新选择已经映射数据的两个哈希函数之一。</a:t>
            </a:r>
            <a:endParaRPr lang="en-US" altLang="zh-CN" dirty="0"/>
          </a:p>
          <a:p>
            <a:r>
              <a:rPr lang="en-US" altLang="zh-CN" dirty="0"/>
              <a:t>Cuckoo</a:t>
            </a:r>
            <a:r>
              <a:rPr lang="zh-CN" altLang="en-US" dirty="0"/>
              <a:t>中文名叫布谷鸟，这种鸟有一种即狡猾又贪婪的习性，它不肯自己筑巢， 而是把蛋下到别的鸟巢里，而且它的幼鸟又会比别的鸟早出生，布谷幼鸟天生有一种残忍的动作，幼鸟会拼命把未出生的其它鸟蛋挤出窝巢，今后以便独享“养父 母”的食物。借助生物学上这一典故，</a:t>
            </a:r>
            <a:r>
              <a:rPr lang="en-US" altLang="zh-CN" dirty="0"/>
              <a:t>cuckoo hashing</a:t>
            </a:r>
            <a:r>
              <a:rPr lang="zh-CN" altLang="en-US" dirty="0"/>
              <a:t>处理碰撞的方法，就是把原来占用位置的这个元素踢走，不过被踢出去的元素还要比鸟蛋幸运，因为它还有一个备用位置可以安置，如果备用位置上 还有人，再把它踢走，如此往复。直到被踢的次数达到一个上限，才确认哈希表已满，并执行</a:t>
            </a:r>
            <a:r>
              <a:rPr lang="en-US" altLang="zh-CN" dirty="0"/>
              <a:t>rehash</a:t>
            </a:r>
            <a:r>
              <a:rPr lang="zh-CN" altLang="en-US" dirty="0"/>
              <a:t>操作。</a:t>
            </a:r>
            <a:endParaRPr lang="en-US" altLang="zh-CN" dirty="0"/>
          </a:p>
          <a:p>
            <a:endParaRPr lang="en-US" altLang="zh-CN" dirty="0"/>
          </a:p>
          <a:p>
            <a:r>
              <a:rPr lang="zh-CN" altLang="en-US" b="1" dirty="0"/>
              <a:t>操作：</a:t>
            </a:r>
            <a:endParaRPr lang="en-US" altLang="zh-CN" b="1" dirty="0"/>
          </a:p>
          <a:p>
            <a:r>
              <a:rPr lang="en-US" altLang="zh-CN" dirty="0"/>
              <a:t>1. </a:t>
            </a:r>
            <a:r>
              <a:rPr lang="zh-CN" altLang="en-US" dirty="0"/>
              <a:t>对</a:t>
            </a:r>
            <a:r>
              <a:rPr lang="en-US" altLang="zh-CN" dirty="0"/>
              <a:t>key</a:t>
            </a:r>
            <a:r>
              <a:rPr lang="zh-CN" altLang="en-US" dirty="0"/>
              <a:t>值</a:t>
            </a:r>
            <a:r>
              <a:rPr lang="en-US" altLang="zh-CN" dirty="0"/>
              <a:t>hash</a:t>
            </a:r>
            <a:r>
              <a:rPr lang="zh-CN" altLang="en-US" dirty="0"/>
              <a:t>，生成两个</a:t>
            </a:r>
            <a:r>
              <a:rPr lang="en-US" altLang="zh-CN" dirty="0"/>
              <a:t>hash key</a:t>
            </a:r>
            <a:r>
              <a:rPr lang="zh-CN" altLang="en-US" dirty="0"/>
              <a:t>值，</a:t>
            </a:r>
            <a:r>
              <a:rPr lang="en-US" altLang="zh-CN" dirty="0"/>
              <a:t>hashk1</a:t>
            </a:r>
            <a:r>
              <a:rPr lang="zh-CN" altLang="en-US" dirty="0"/>
              <a:t>和 </a:t>
            </a:r>
            <a:r>
              <a:rPr lang="en-US" altLang="zh-CN" dirty="0"/>
              <a:t>hashk2, </a:t>
            </a:r>
            <a:r>
              <a:rPr lang="zh-CN" altLang="en-US" dirty="0"/>
              <a:t>如果对应的两个位置上有一个为空，那么直接把</a:t>
            </a:r>
            <a:r>
              <a:rPr lang="en-US" altLang="zh-CN" dirty="0"/>
              <a:t>key</a:t>
            </a:r>
            <a:r>
              <a:rPr lang="zh-CN" altLang="en-US" dirty="0"/>
              <a:t>插入即可。</a:t>
            </a:r>
            <a:endParaRPr lang="en-US" altLang="zh-CN" dirty="0"/>
          </a:p>
          <a:p>
            <a:r>
              <a:rPr lang="en-US" altLang="zh-CN" dirty="0"/>
              <a:t>2. </a:t>
            </a:r>
            <a:r>
              <a:rPr lang="zh-CN" altLang="en-US" dirty="0"/>
              <a:t>否则，任选一个位置，把</a:t>
            </a:r>
            <a:r>
              <a:rPr lang="en-US" altLang="zh-CN" dirty="0"/>
              <a:t>key</a:t>
            </a:r>
            <a:r>
              <a:rPr lang="zh-CN" altLang="en-US" dirty="0"/>
              <a:t>值插入，把已经在那个位置的</a:t>
            </a:r>
            <a:r>
              <a:rPr lang="en-US" altLang="zh-CN" dirty="0"/>
              <a:t>key</a:t>
            </a:r>
            <a:r>
              <a:rPr lang="zh-CN" altLang="en-US" dirty="0"/>
              <a:t>值踢出来。</a:t>
            </a:r>
            <a:endParaRPr lang="en-US" altLang="zh-CN" dirty="0"/>
          </a:p>
          <a:p>
            <a:r>
              <a:rPr lang="en-US" altLang="zh-CN" dirty="0"/>
              <a:t>3. </a:t>
            </a:r>
            <a:r>
              <a:rPr lang="zh-CN" altLang="en-US" dirty="0"/>
              <a:t>被踢出来的</a:t>
            </a:r>
            <a:r>
              <a:rPr lang="en-US" altLang="zh-CN" dirty="0"/>
              <a:t>key</a:t>
            </a:r>
            <a:r>
              <a:rPr lang="zh-CN" altLang="en-US" dirty="0"/>
              <a:t>值，需要重新插入，直到没有</a:t>
            </a:r>
            <a:r>
              <a:rPr lang="en-US" altLang="zh-CN" dirty="0"/>
              <a:t>key</a:t>
            </a:r>
            <a:r>
              <a:rPr lang="zh-CN" altLang="en-US" dirty="0"/>
              <a:t>被踢出为止。</a:t>
            </a:r>
          </a:p>
          <a:p>
            <a:endParaRPr lang="en-US" altLang="zh-CN" dirty="0"/>
          </a:p>
          <a:p>
            <a:endParaRPr lang="zh-CN" altLang="en-US" dirty="0"/>
          </a:p>
          <a:p>
            <a:r>
              <a:rPr lang="en-US" altLang="zh-CN" dirty="0"/>
              <a:t>————————————————</a:t>
            </a:r>
          </a:p>
          <a:p>
            <a:r>
              <a:rPr lang="zh-CN" altLang="en-US" dirty="0"/>
              <a:t>版权声明：本文为</a:t>
            </a:r>
            <a:r>
              <a:rPr lang="en-US" altLang="zh-CN" dirty="0"/>
              <a:t>CSDN</a:t>
            </a:r>
            <a:r>
              <a:rPr lang="zh-CN" altLang="en-US" dirty="0"/>
              <a:t>博主「</a:t>
            </a:r>
            <a:r>
              <a:rPr lang="en-US" altLang="zh-CN" dirty="0" err="1"/>
              <a:t>nannanxiami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https://blog.csdn.net/nannanxiami/article/details/109568254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22035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是一个统一的分布式存储系统，设计初衷是提供较好的性能、可靠性和可扩展性。</a:t>
            </a:r>
          </a:p>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项目最早起源于</a:t>
            </a:r>
            <a:r>
              <a:rPr lang="en-US" altLang="zh-CN" b="0" i="0" dirty="0">
                <a:solidFill>
                  <a:srgbClr val="4D4D4D"/>
                </a:solidFill>
                <a:effectLst/>
                <a:latin typeface="-apple-system"/>
              </a:rPr>
              <a:t>Sage</a:t>
            </a:r>
            <a:r>
              <a:rPr lang="zh-CN" altLang="en-US" b="0" i="0" dirty="0">
                <a:solidFill>
                  <a:srgbClr val="4D4D4D"/>
                </a:solidFill>
                <a:effectLst/>
                <a:latin typeface="-apple-system"/>
              </a:rPr>
              <a:t>就读博士期间的工作（最早的成果于</a:t>
            </a:r>
            <a:r>
              <a:rPr lang="en-US" altLang="zh-CN" b="0" i="0" dirty="0">
                <a:solidFill>
                  <a:srgbClr val="4D4D4D"/>
                </a:solidFill>
                <a:effectLst/>
                <a:latin typeface="-apple-system"/>
              </a:rPr>
              <a:t>2004</a:t>
            </a:r>
            <a:r>
              <a:rPr lang="zh-CN" altLang="en-US" b="0" i="0" dirty="0">
                <a:solidFill>
                  <a:srgbClr val="4D4D4D"/>
                </a:solidFill>
                <a:effectLst/>
                <a:latin typeface="-apple-system"/>
              </a:rPr>
              <a:t>年发表），并随后贡献给开源社区。在经过了数年的发展之后，目前已得到众多云计算厂商的支持并被广泛应用。</a:t>
            </a:r>
            <a:r>
              <a:rPr lang="en-US" altLang="zh-CN" b="0" i="0" dirty="0" err="1">
                <a:solidFill>
                  <a:srgbClr val="4D4D4D"/>
                </a:solidFill>
                <a:effectLst/>
                <a:latin typeface="-apple-system"/>
              </a:rPr>
              <a:t>RedHat</a:t>
            </a:r>
            <a:r>
              <a:rPr lang="zh-CN" altLang="en-US" b="0" i="0" dirty="0">
                <a:solidFill>
                  <a:srgbClr val="4D4D4D"/>
                </a:solidFill>
                <a:effectLst/>
                <a:latin typeface="-apple-system"/>
              </a:rPr>
              <a:t>及</a:t>
            </a:r>
            <a:r>
              <a:rPr lang="en-US" altLang="zh-CN" b="0" i="0" dirty="0">
                <a:solidFill>
                  <a:srgbClr val="4D4D4D"/>
                </a:solidFill>
                <a:effectLst/>
                <a:latin typeface="-apple-system"/>
              </a:rPr>
              <a:t>OpenStack</a:t>
            </a:r>
            <a:r>
              <a:rPr lang="zh-CN" altLang="en-US" b="0" i="0" dirty="0">
                <a:solidFill>
                  <a:srgbClr val="4D4D4D"/>
                </a:solidFill>
                <a:effectLst/>
                <a:latin typeface="-apple-system"/>
              </a:rPr>
              <a:t>都可与</a:t>
            </a:r>
            <a:r>
              <a:rPr lang="en-US" altLang="zh-CN" b="0" i="0" dirty="0">
                <a:solidFill>
                  <a:srgbClr val="4D4D4D"/>
                </a:solidFill>
                <a:effectLst/>
                <a:latin typeface="-apple-system"/>
              </a:rPr>
              <a:t>Ceph</a:t>
            </a:r>
            <a:r>
              <a:rPr lang="zh-CN" altLang="en-US" b="0" i="0" dirty="0">
                <a:solidFill>
                  <a:srgbClr val="4D4D4D"/>
                </a:solidFill>
                <a:effectLst/>
                <a:latin typeface="-apple-system"/>
              </a:rPr>
              <a:t>整合以支持虚拟机镜像的后端存储。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175457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磁盘</a:t>
            </a:r>
            <a:r>
              <a:rPr lang="en-US" altLang="zh-CN" b="0" i="0" dirty="0">
                <a:solidFill>
                  <a:srgbClr val="333333"/>
                </a:solidFill>
                <a:effectLst/>
                <a:latin typeface="pingfang SC"/>
              </a:rPr>
              <a:t>I/O</a:t>
            </a:r>
            <a:r>
              <a:rPr lang="zh-CN" altLang="en-US" b="0" i="0" dirty="0">
                <a:solidFill>
                  <a:srgbClr val="333333"/>
                </a:solidFill>
                <a:effectLst/>
                <a:latin typeface="pingfang SC"/>
              </a:rPr>
              <a:t>花费的时间很长，是影响数据库性能的主要原因之一。</a:t>
            </a:r>
            <a:r>
              <a:rPr lang="en-US" altLang="zh-CN" b="0" i="0" dirty="0">
                <a:solidFill>
                  <a:srgbClr val="333333"/>
                </a:solidFill>
                <a:effectLst/>
                <a:latin typeface="pingfang SC"/>
              </a:rPr>
              <a:t>B</a:t>
            </a:r>
            <a:r>
              <a:rPr lang="zh-CN" altLang="en-US" b="0" i="0" dirty="0">
                <a:solidFill>
                  <a:srgbClr val="333333"/>
                </a:solidFill>
                <a:effectLst/>
                <a:latin typeface="pingfang SC"/>
              </a:rPr>
              <a:t>树是支持随机读写，</a:t>
            </a:r>
            <a:r>
              <a:rPr lang="en-US" altLang="zh-CN" b="0" i="0" dirty="0">
                <a:solidFill>
                  <a:srgbClr val="333333"/>
                </a:solidFill>
                <a:effectLst/>
                <a:latin typeface="pingfang SC"/>
              </a:rPr>
              <a:t>in-place </a:t>
            </a:r>
            <a:r>
              <a:rPr lang="zh-CN" altLang="en-US" b="0" i="0" dirty="0">
                <a:solidFill>
                  <a:srgbClr val="333333"/>
                </a:solidFill>
                <a:effectLst/>
                <a:latin typeface="pingfang SC"/>
              </a:rPr>
              <a:t>替换</a:t>
            </a:r>
            <a:r>
              <a:rPr lang="en-US" altLang="zh-CN" b="0" i="0" dirty="0">
                <a:solidFill>
                  <a:srgbClr val="333333"/>
                </a:solidFill>
                <a:effectLst/>
                <a:latin typeface="pingfang SC"/>
              </a:rPr>
              <a:t>,</a:t>
            </a:r>
            <a:r>
              <a:rPr lang="zh-CN" altLang="en-US" b="0" i="0" dirty="0">
                <a:solidFill>
                  <a:srgbClr val="333333"/>
                </a:solidFill>
                <a:effectLst/>
                <a:latin typeface="pingfang SC"/>
              </a:rPr>
              <a:t>十分紧凑并且自平衡的数据结构，但是受磁盘</a:t>
            </a:r>
            <a:r>
              <a:rPr lang="en-US" altLang="zh-CN" b="0" i="0" dirty="0">
                <a:solidFill>
                  <a:srgbClr val="333333"/>
                </a:solidFill>
                <a:effectLst/>
                <a:latin typeface="pingfang SC"/>
              </a:rPr>
              <a:t>I/O</a:t>
            </a:r>
            <a:r>
              <a:rPr lang="zh-CN" altLang="en-US" b="0" i="0" dirty="0">
                <a:solidFill>
                  <a:srgbClr val="333333"/>
                </a:solidFill>
                <a:effectLst/>
                <a:latin typeface="pingfang SC"/>
              </a:rPr>
              <a:t>速度的限制。随机读意味着当访问磁盘数据时，磁头必须移动到柱面上的指定位置，因此会消耗大量时间。</a:t>
            </a:r>
          </a:p>
          <a:p>
            <a:pPr algn="l"/>
            <a:r>
              <a:rPr lang="zh-CN" altLang="en-US" b="0" i="0" dirty="0">
                <a:solidFill>
                  <a:srgbClr val="333333"/>
                </a:solidFill>
                <a:effectLst/>
                <a:latin typeface="pingfang SC"/>
              </a:rPr>
              <a:t> </a:t>
            </a:r>
            <a:r>
              <a:rPr lang="en-US" altLang="zh-CN" b="0" i="0" dirty="0">
                <a:solidFill>
                  <a:srgbClr val="333333"/>
                </a:solidFill>
                <a:effectLst/>
                <a:latin typeface="pingfang SC"/>
              </a:rPr>
              <a:t>B</a:t>
            </a:r>
            <a:r>
              <a:rPr lang="zh-CN" altLang="en-US" b="0" i="0" dirty="0">
                <a:solidFill>
                  <a:srgbClr val="333333"/>
                </a:solidFill>
                <a:effectLst/>
                <a:latin typeface="pingfang SC"/>
              </a:rPr>
              <a:t>树被设计为使用</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的形式存储数据，因为操作系统读取读取一个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的数据要比读取单独字节数据要快的多。</a:t>
            </a:r>
            <a:r>
              <a:rPr lang="en-US" altLang="zh-CN" b="0" i="0" dirty="0">
                <a:solidFill>
                  <a:srgbClr val="333333"/>
                </a:solidFill>
                <a:effectLst/>
                <a:latin typeface="pingfang SC"/>
              </a:rPr>
              <a:t>MySQL</a:t>
            </a:r>
            <a:r>
              <a:rPr lang="zh-CN" altLang="en-US" b="0" i="0" dirty="0">
                <a:solidFill>
                  <a:srgbClr val="333333"/>
                </a:solidFill>
                <a:effectLst/>
                <a:latin typeface="pingfang SC"/>
              </a:rPr>
              <a:t>的</a:t>
            </a:r>
            <a:r>
              <a:rPr lang="en-US" altLang="zh-CN" b="0" i="0" dirty="0">
                <a:solidFill>
                  <a:srgbClr val="333333"/>
                </a:solidFill>
                <a:effectLst/>
                <a:latin typeface="pingfang SC"/>
              </a:rPr>
              <a:t>InnoDB</a:t>
            </a:r>
            <a:r>
              <a:rPr lang="zh-CN" altLang="en-US" b="0" i="0" dirty="0">
                <a:solidFill>
                  <a:srgbClr val="333333"/>
                </a:solidFill>
                <a:effectLst/>
                <a:latin typeface="pingfang SC"/>
              </a:rPr>
              <a:t>存储引擎的</a:t>
            </a:r>
            <a:r>
              <a:rPr lang="en-US" altLang="zh-CN" b="0" i="0" dirty="0">
                <a:solidFill>
                  <a:srgbClr val="333333"/>
                </a:solidFill>
                <a:effectLst/>
                <a:latin typeface="pingfang SC"/>
              </a:rPr>
              <a:t>block</a:t>
            </a:r>
            <a:r>
              <a:rPr lang="zh-CN" altLang="en-US" b="0" i="0" dirty="0">
                <a:solidFill>
                  <a:srgbClr val="333333"/>
                </a:solidFill>
                <a:effectLst/>
                <a:latin typeface="pingfang SC"/>
              </a:rPr>
              <a:t>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。这意味着每次你读取或者写入数据时，大小为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的</a:t>
            </a:r>
            <a:r>
              <a:rPr lang="en-US" altLang="zh-CN" b="0" i="0" dirty="0">
                <a:solidFill>
                  <a:srgbClr val="333333"/>
                </a:solidFill>
                <a:effectLst/>
                <a:latin typeface="pingfang SC"/>
              </a:rPr>
              <a:t>block</a:t>
            </a:r>
            <a:r>
              <a:rPr lang="zh-CN" altLang="en-US" b="0" i="0" dirty="0">
                <a:solidFill>
                  <a:srgbClr val="333333"/>
                </a:solidFill>
                <a:effectLst/>
                <a:latin typeface="pingfang SC"/>
              </a:rPr>
              <a:t>数据会被从磁盘加载到</a:t>
            </a:r>
            <a:r>
              <a:rPr lang="en-US" altLang="zh-CN" b="0" i="0" dirty="0">
                <a:solidFill>
                  <a:srgbClr val="333333"/>
                </a:solidFill>
                <a:effectLst/>
                <a:latin typeface="pingfang SC"/>
              </a:rPr>
              <a:t>RAM</a:t>
            </a:r>
            <a:r>
              <a:rPr lang="zh-CN" altLang="en-US" b="0" i="0" dirty="0">
                <a:solidFill>
                  <a:srgbClr val="333333"/>
                </a:solidFill>
                <a:effectLst/>
                <a:latin typeface="pingfang SC"/>
              </a:rPr>
              <a:t>中，它会被写入新的数据，并且再次写回到磁盘上。假设数据库表的每一行数据为</a:t>
            </a:r>
            <a:r>
              <a:rPr lang="en-US" altLang="zh-CN" b="0" i="0" dirty="0">
                <a:solidFill>
                  <a:srgbClr val="333333"/>
                </a:solidFill>
                <a:effectLst/>
                <a:latin typeface="pingfang SC"/>
              </a:rPr>
              <a:t>128</a:t>
            </a:r>
            <a:r>
              <a:rPr lang="zh-CN" altLang="en-US" b="0" i="0" dirty="0">
                <a:solidFill>
                  <a:srgbClr val="333333"/>
                </a:solidFill>
                <a:effectLst/>
                <a:latin typeface="pingfang SC"/>
              </a:rPr>
              <a:t>字节（实际大小会变化），一个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（叶子节点）为</a:t>
            </a:r>
            <a:r>
              <a:rPr lang="en-US" altLang="zh-CN" b="0" i="0" dirty="0">
                <a:solidFill>
                  <a:srgbClr val="333333"/>
                </a:solidFill>
                <a:effectLst/>
                <a:latin typeface="pingfang SC"/>
              </a:rPr>
              <a:t>16KB</a:t>
            </a:r>
            <a:r>
              <a:rPr lang="zh-CN" altLang="en-US" b="0" i="0" dirty="0">
                <a:solidFill>
                  <a:srgbClr val="333333"/>
                </a:solidFill>
                <a:effectLst/>
                <a:latin typeface="pingfang SC"/>
              </a:rPr>
              <a:t>，存储了</a:t>
            </a:r>
            <a:r>
              <a:rPr lang="en-US" altLang="zh-CN" b="0" i="0" dirty="0">
                <a:solidFill>
                  <a:srgbClr val="333333"/>
                </a:solidFill>
                <a:effectLst/>
                <a:latin typeface="pingfang SC"/>
              </a:rPr>
              <a:t>(16 * 1024) / 128 = 128</a:t>
            </a:r>
            <a:r>
              <a:rPr lang="zh-CN" altLang="en-US" b="0" i="0" dirty="0">
                <a:solidFill>
                  <a:srgbClr val="333333"/>
                </a:solidFill>
                <a:effectLst/>
                <a:latin typeface="pingfang SC"/>
              </a:rPr>
              <a:t>行数据。</a:t>
            </a:r>
          </a:p>
          <a:p>
            <a:pPr algn="l"/>
            <a:endParaRPr lang="en-US" altLang="zh-CN" b="0" i="0" dirty="0">
              <a:solidFill>
                <a:srgbClr val="333333"/>
              </a:solidFill>
              <a:effectLst/>
              <a:latin typeface="pingfang SC"/>
            </a:endParaRPr>
          </a:p>
          <a:p>
            <a:pPr algn="l"/>
            <a:r>
              <a:rPr lang="en-US" altLang="zh-CN" b="0" i="0" dirty="0">
                <a:solidFill>
                  <a:srgbClr val="333333"/>
                </a:solidFill>
                <a:effectLst/>
                <a:latin typeface="pingfang SC"/>
              </a:rPr>
              <a:t>B</a:t>
            </a:r>
            <a:r>
              <a:rPr lang="zh-CN" altLang="en-US" b="0" i="0" dirty="0">
                <a:solidFill>
                  <a:srgbClr val="333333"/>
                </a:solidFill>
                <a:effectLst/>
                <a:latin typeface="pingfang SC"/>
              </a:rPr>
              <a:t>树的高度一般小于</a:t>
            </a:r>
            <a:r>
              <a:rPr lang="en-US" altLang="zh-CN" b="0" i="0" dirty="0">
                <a:solidFill>
                  <a:srgbClr val="333333"/>
                </a:solidFill>
                <a:effectLst/>
                <a:latin typeface="pingfang SC"/>
              </a:rPr>
              <a:t>10</a:t>
            </a:r>
            <a:r>
              <a:rPr lang="zh-CN" altLang="en-US" b="0" i="0" dirty="0">
                <a:solidFill>
                  <a:srgbClr val="333333"/>
                </a:solidFill>
                <a:effectLst/>
                <a:latin typeface="pingfang SC"/>
              </a:rPr>
              <a:t>，但是每一层的节点数量却很多，由此可以管理数以万计的数据。基于上述特性，</a:t>
            </a:r>
            <a:r>
              <a:rPr lang="en-US" altLang="zh-CN" b="0" i="0" dirty="0">
                <a:solidFill>
                  <a:srgbClr val="333333"/>
                </a:solidFill>
                <a:effectLst/>
                <a:latin typeface="pingfang SC"/>
              </a:rPr>
              <a:t>B</a:t>
            </a:r>
            <a:r>
              <a:rPr lang="zh-CN" altLang="en-US" b="0" i="0" dirty="0">
                <a:solidFill>
                  <a:srgbClr val="333333"/>
                </a:solidFill>
                <a:effectLst/>
                <a:latin typeface="pingfang SC"/>
              </a:rPr>
              <a:t>树适合作为数据内部存储结构。</a:t>
            </a:r>
          </a:p>
          <a:p>
            <a:pPr algn="l"/>
            <a:r>
              <a:rPr lang="zh-CN" altLang="en-US" b="0" i="0" dirty="0">
                <a:solidFill>
                  <a:srgbClr val="333333"/>
                </a:solidFill>
                <a:effectLst/>
                <a:latin typeface="pingfang SC"/>
              </a:rPr>
              <a:t>因此，在</a:t>
            </a:r>
            <a:r>
              <a:rPr lang="en-US" altLang="zh-CN" b="0" i="0" dirty="0">
                <a:solidFill>
                  <a:srgbClr val="333333"/>
                </a:solidFill>
                <a:effectLst/>
                <a:latin typeface="pingfang SC"/>
              </a:rPr>
              <a:t>B</a:t>
            </a:r>
            <a:r>
              <a:rPr lang="zh-CN" altLang="en-US" b="0" i="0" dirty="0">
                <a:solidFill>
                  <a:srgbClr val="333333"/>
                </a:solidFill>
                <a:effectLst/>
                <a:latin typeface="pingfang SC"/>
              </a:rPr>
              <a:t>树上进行读操作是相对来说比较快速的，因为该操作只需要遍历一些节点并且进行较少次数的磁盘</a:t>
            </a:r>
            <a:r>
              <a:rPr lang="en-US" altLang="zh-CN" b="0" i="0" dirty="0">
                <a:solidFill>
                  <a:srgbClr val="333333"/>
                </a:solidFill>
                <a:effectLst/>
                <a:latin typeface="pingfang SC"/>
              </a:rPr>
              <a:t>I/O</a:t>
            </a:r>
            <a:r>
              <a:rPr lang="zh-CN" altLang="en-US" b="0" i="0" dirty="0">
                <a:solidFill>
                  <a:srgbClr val="333333"/>
                </a:solidFill>
                <a:effectLst/>
                <a:latin typeface="pingfang SC"/>
              </a:rPr>
              <a:t>请求。而且，范围查询因为可以将数据以</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的形式进行获取和操作而速度更快。你可以进行下列操作来让基于</a:t>
            </a:r>
            <a:r>
              <a:rPr lang="en-US" altLang="zh-CN" b="0" i="0" dirty="0">
                <a:solidFill>
                  <a:srgbClr val="333333"/>
                </a:solidFill>
                <a:effectLst/>
                <a:latin typeface="pingfang SC"/>
              </a:rPr>
              <a:t>B-Tree</a:t>
            </a:r>
            <a:r>
              <a:rPr lang="zh-CN" altLang="en-US" b="0" i="0" dirty="0">
                <a:solidFill>
                  <a:srgbClr val="333333"/>
                </a:solidFill>
                <a:effectLst/>
                <a:latin typeface="pingfang SC"/>
              </a:rPr>
              <a:t>的数据库性能更好：</a:t>
            </a:r>
          </a:p>
          <a:p>
            <a:pPr algn="l"/>
            <a:r>
              <a:rPr lang="zh-CN" altLang="en-US" b="0" i="0" dirty="0">
                <a:solidFill>
                  <a:srgbClr val="333333"/>
                </a:solidFill>
                <a:effectLst/>
                <a:latin typeface="pingfang SC"/>
              </a:rPr>
              <a:t>减少索引节点数量：这是提升</a:t>
            </a:r>
            <a:r>
              <a:rPr lang="zh-CN" altLang="en-US" b="0" i="0" u="none" strike="noStrike" dirty="0">
                <a:solidFill>
                  <a:srgbClr val="00A4FF"/>
                </a:solidFill>
                <a:effectLst/>
                <a:latin typeface="pingfang SC"/>
                <a:hlinkClick r:id="rId3"/>
              </a:rPr>
              <a:t>关系型数据库</a:t>
            </a:r>
            <a:r>
              <a:rPr lang="zh-CN" altLang="en-US" b="0" i="0" dirty="0">
                <a:solidFill>
                  <a:srgbClr val="333333"/>
                </a:solidFill>
                <a:effectLst/>
                <a:latin typeface="pingfang SC"/>
              </a:rPr>
              <a:t>性能的常用策略。索引越多，插入和更新操作需要管理的索引数量也越多。当数据库数据运行时间越来越久时，就需要删除一些老旧或者无用的索引，并且谨慎地添加新的索引。但是你也要注意，索引越少意味着查询性能越差，你需要在查询性能和插入更新性能之间进行取舍</a:t>
            </a:r>
            <a:r>
              <a:rPr lang="en-US" altLang="zh-CN" b="0" i="0" dirty="0">
                <a:solidFill>
                  <a:srgbClr val="333333"/>
                </a:solidFill>
                <a:effectLst/>
                <a:latin typeface="pingfang SC"/>
              </a:rPr>
              <a:t>(</a:t>
            </a:r>
            <a:r>
              <a:rPr lang="zh-CN" altLang="en-US" b="0" i="0" dirty="0">
                <a:solidFill>
                  <a:srgbClr val="333333"/>
                </a:solidFill>
                <a:effectLst/>
                <a:latin typeface="pingfang SC"/>
              </a:rPr>
              <a:t>译者注：可以考虑数据库的读写比率</a:t>
            </a:r>
            <a:r>
              <a:rPr lang="en-US" altLang="zh-CN" b="0" i="0" dirty="0">
                <a:solidFill>
                  <a:srgbClr val="333333"/>
                </a:solidFill>
                <a:effectLst/>
                <a:latin typeface="pingfang SC"/>
              </a:rPr>
              <a:t>)</a:t>
            </a:r>
            <a:r>
              <a:rPr lang="zh-CN" altLang="en-US" b="0" i="0" dirty="0">
                <a:solidFill>
                  <a:srgbClr val="333333"/>
                </a:solidFill>
                <a:effectLst/>
                <a:latin typeface="pingfang SC"/>
              </a:rPr>
              <a:t>。</a:t>
            </a:r>
          </a:p>
          <a:p>
            <a:pPr algn="l"/>
            <a:r>
              <a:rPr lang="zh-CN" altLang="en-US" b="0" i="0" dirty="0">
                <a:solidFill>
                  <a:srgbClr val="333333"/>
                </a:solidFill>
                <a:effectLst/>
                <a:latin typeface="pingfang SC"/>
              </a:rPr>
              <a:t>顺序插入：如果你能以主键大小为基础进行大量数据的顺序插入，那么插入数据的速度会十分的快。因为在插入过程中，插入行所属的</a:t>
            </a:r>
            <a:r>
              <a:rPr lang="en-US" altLang="zh-CN" b="0" i="0" dirty="0">
                <a:solidFill>
                  <a:srgbClr val="333333"/>
                </a:solidFill>
                <a:effectLst/>
                <a:latin typeface="pingfang SC"/>
              </a:rPr>
              <a:t>block</a:t>
            </a:r>
            <a:r>
              <a:rPr lang="zh-CN" altLang="en-US" b="0" i="0" dirty="0">
                <a:solidFill>
                  <a:srgbClr val="333333"/>
                </a:solidFill>
                <a:effectLst/>
                <a:latin typeface="pingfang SC"/>
              </a:rPr>
              <a:t>已经在内存中，所以数据库可以直接将行插入到内存的数据结构中，然后通过一次磁盘</a:t>
            </a:r>
            <a:r>
              <a:rPr lang="en-US" altLang="zh-CN" b="0" i="0" dirty="0">
                <a:solidFill>
                  <a:srgbClr val="333333"/>
                </a:solidFill>
                <a:effectLst/>
                <a:latin typeface="pingfang SC"/>
              </a:rPr>
              <a:t>I/O</a:t>
            </a:r>
            <a:r>
              <a:rPr lang="zh-CN" altLang="en-US" b="0" i="0" dirty="0">
                <a:solidFill>
                  <a:srgbClr val="333333"/>
                </a:solidFill>
                <a:effectLst/>
                <a:latin typeface="pingfang SC"/>
              </a:rPr>
              <a:t>提交到数磁盘中。当然，这些都取决于数据库的具体实现，但是我认为现代的数据库一般都会进行类似的优化。</a:t>
            </a:r>
          </a:p>
          <a:p>
            <a:pPr algn="l"/>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 但是</a:t>
            </a:r>
            <a:r>
              <a:rPr lang="en-US" altLang="zh-CN" b="0" i="0" dirty="0">
                <a:solidFill>
                  <a:srgbClr val="333333"/>
                </a:solidFill>
                <a:effectLst/>
                <a:latin typeface="pingfang SC"/>
              </a:rPr>
              <a:t>B</a:t>
            </a:r>
            <a:r>
              <a:rPr lang="zh-CN" altLang="en-US" b="0" i="0" dirty="0">
                <a:solidFill>
                  <a:srgbClr val="333333"/>
                </a:solidFill>
                <a:effectLst/>
                <a:latin typeface="pingfang SC"/>
              </a:rPr>
              <a:t>树并不是适合所有情景的最优存储结构。对</a:t>
            </a:r>
            <a:r>
              <a:rPr lang="en-US" altLang="zh-CN" b="0" i="0" dirty="0">
                <a:solidFill>
                  <a:srgbClr val="333333"/>
                </a:solidFill>
                <a:effectLst/>
                <a:latin typeface="pingfang SC"/>
              </a:rPr>
              <a:t>B</a:t>
            </a:r>
            <a:r>
              <a:rPr lang="zh-CN" altLang="en-US" b="0" i="0" dirty="0">
                <a:solidFill>
                  <a:srgbClr val="333333"/>
                </a:solidFill>
                <a:effectLst/>
                <a:latin typeface="pingfang SC"/>
              </a:rPr>
              <a:t>树结构的写操作性能很差，比随机读还要差，因为数据库必须从磁盘中加载数据对应的页，然后修改它并冲洗新写入到磁盘中。随机写入时平均有</a:t>
            </a:r>
            <a:r>
              <a:rPr lang="en-US" altLang="zh-CN" b="0" i="0" dirty="0">
                <a:solidFill>
                  <a:srgbClr val="333333"/>
                </a:solidFill>
                <a:effectLst/>
                <a:latin typeface="pingfang SC"/>
              </a:rPr>
              <a:t>100</a:t>
            </a:r>
            <a:r>
              <a:rPr lang="zh-CN" altLang="en-US" b="0" i="0" dirty="0">
                <a:solidFill>
                  <a:srgbClr val="333333"/>
                </a:solidFill>
                <a:effectLst/>
                <a:latin typeface="pingfang SC"/>
              </a:rPr>
              <a:t>字节每秒写入速度，这个限制是由于磁盘的基本工作原理。</a:t>
            </a:r>
          </a:p>
          <a:p>
            <a:pPr algn="l"/>
            <a:r>
              <a:rPr lang="zh-CN" altLang="en-US" b="0" i="0" dirty="0">
                <a:solidFill>
                  <a:srgbClr val="333333"/>
                </a:solidFill>
                <a:effectLst/>
                <a:latin typeface="pingfang SC"/>
              </a:rPr>
              <a:t>  事实上，简单依赖于缓存的使用，索引搜索和更多的内存可以处理更多的读操作，但是应付更多的写操作就比较麻烦。当你需要写入或更新大量的数据时，</a:t>
            </a:r>
            <a:r>
              <a:rPr lang="en-US" altLang="zh-CN" b="0" i="0" dirty="0">
                <a:solidFill>
                  <a:srgbClr val="333333"/>
                </a:solidFill>
                <a:effectLst/>
                <a:latin typeface="pingfang SC"/>
              </a:rPr>
              <a:t>B</a:t>
            </a:r>
            <a:r>
              <a:rPr lang="zh-CN" altLang="en-US" b="0" i="0" dirty="0">
                <a:solidFill>
                  <a:srgbClr val="333333"/>
                </a:solidFill>
                <a:effectLst/>
                <a:latin typeface="pingfang SC"/>
              </a:rPr>
              <a:t>树结构并不是最正确的选择。长久以来，传统数据库进行了大量的优化，比如说</a:t>
            </a:r>
            <a:r>
              <a:rPr lang="en-US" altLang="zh-CN" b="0" i="0" dirty="0">
                <a:solidFill>
                  <a:srgbClr val="333333"/>
                </a:solidFill>
                <a:effectLst/>
                <a:latin typeface="pingfang SC"/>
              </a:rPr>
              <a:t>InnoDB</a:t>
            </a:r>
            <a:r>
              <a:rPr lang="zh-CN" altLang="en-US" b="0" i="0" dirty="0">
                <a:solidFill>
                  <a:srgbClr val="333333"/>
                </a:solidFill>
                <a:effectLst/>
                <a:latin typeface="pingfang SC"/>
              </a:rPr>
              <a:t>尝试使用缓冲来减少磁盘</a:t>
            </a:r>
            <a:r>
              <a:rPr lang="en-US" altLang="zh-CN" b="0" i="0" dirty="0">
                <a:solidFill>
                  <a:srgbClr val="333333"/>
                </a:solidFill>
                <a:effectLst/>
                <a:latin typeface="pingfang SC"/>
              </a:rPr>
              <a:t>I/O</a:t>
            </a:r>
            <a:r>
              <a:rPr lang="zh-CN" altLang="en-US" b="0" i="0" dirty="0">
                <a:solidFill>
                  <a:srgbClr val="333333"/>
                </a:solidFill>
                <a:effectLst/>
                <a:latin typeface="pingfang SC"/>
              </a:rPr>
              <a:t>操作。</a:t>
            </a:r>
            <a:r>
              <a:rPr lang="zh-CN" altLang="en-US" dirty="0">
                <a:effectLst/>
              </a:rPr>
              <a:t/>
            </a:r>
            <a:br>
              <a:rPr lang="zh-CN" altLang="en-US" dirty="0">
                <a:effectLst/>
              </a:rPr>
            </a:b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277380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2420584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1881706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7670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3134394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637543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941868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84197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339050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42</a:t>
            </a:fld>
            <a:endParaRPr lang="zh-CN" altLang="en-US"/>
          </a:p>
        </p:txBody>
      </p:sp>
    </p:spTree>
    <p:extLst>
      <p:ext uri="{BB962C8B-B14F-4D97-AF65-F5344CB8AC3E}">
        <p14:creationId xmlns:p14="http://schemas.microsoft.com/office/powerpoint/2010/main" val="260690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font"/>
              </a:rPr>
              <a:t>操作系统读写磁盘的基本单位是扇区</a:t>
            </a:r>
            <a:r>
              <a:rPr lang="en-US" altLang="zh-CN" b="0" i="0" dirty="0">
                <a:solidFill>
                  <a:srgbClr val="000000"/>
                </a:solidFill>
                <a:effectLst/>
                <a:latin typeface="-apple-system-font"/>
              </a:rPr>
              <a:t>,</a:t>
            </a:r>
            <a:r>
              <a:rPr lang="zh-CN" altLang="en-US" b="0" i="0" dirty="0">
                <a:solidFill>
                  <a:srgbClr val="000000"/>
                </a:solidFill>
                <a:effectLst/>
                <a:latin typeface="-apple-system-font"/>
              </a:rPr>
              <a:t>而文件系统的基本单位是簇</a:t>
            </a:r>
            <a:r>
              <a:rPr lang="en-US" altLang="zh-CN" b="0" i="0" dirty="0">
                <a:solidFill>
                  <a:srgbClr val="000000"/>
                </a:solidFill>
                <a:effectLst/>
                <a:latin typeface="-apple-system-font"/>
              </a:rPr>
              <a:t>,</a:t>
            </a:r>
            <a:r>
              <a:rPr lang="zh-CN" altLang="en-US" b="0" i="0" dirty="0">
                <a:solidFill>
                  <a:srgbClr val="000000"/>
                </a:solidFill>
                <a:effectLst/>
                <a:latin typeface="-apple-system-font"/>
              </a:rPr>
              <a:t>也就是说操作系统将磁盘上的数据文件加载到内存中是一整块一整块的读取的，即便仅需要查询一块数据中的一个字节，也需要将这块数据全加载到内存中来。</a:t>
            </a:r>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页</a:t>
            </a:r>
            <a:endParaRPr lang="en-US" altLang="zh-CN" b="1" i="0" dirty="0">
              <a:solidFill>
                <a:srgbClr val="000000"/>
              </a:solidFill>
              <a:effectLst/>
              <a:latin typeface="-apple-system-font"/>
            </a:endParaRP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就是以数据页来存储数据的，数据页的大小默认为</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操作系统将数据库中的数据加载到内存也是以数据页为基本单位。因此数据库加载数据到内存，不论读一条记录，还是读多条记录，都是将这些记录所在的页进行加载。也即是说，数据库管理存储空间的基本单位是页（</a:t>
            </a:r>
            <a:r>
              <a:rPr lang="en-US" altLang="zh-CN" b="0" i="0" dirty="0">
                <a:solidFill>
                  <a:srgbClr val="000000"/>
                </a:solidFill>
                <a:effectLst/>
                <a:latin typeface="-apple-system-font"/>
              </a:rPr>
              <a:t>Page</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页有多种：数据页、索引页、日志页等。</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为了实现数据的快速检索和存储的科学性，</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大小的数据页又被大致分成了</a:t>
            </a:r>
            <a:r>
              <a:rPr lang="en-US" altLang="zh-CN" b="0" i="0" dirty="0">
                <a:solidFill>
                  <a:srgbClr val="000000"/>
                </a:solidFill>
                <a:effectLst/>
                <a:latin typeface="-apple-system-font"/>
              </a:rPr>
              <a:t>7</a:t>
            </a:r>
            <a:r>
              <a:rPr lang="zh-CN" altLang="en-US" b="0" i="0" dirty="0">
                <a:solidFill>
                  <a:srgbClr val="000000"/>
                </a:solidFill>
                <a:effectLst/>
                <a:latin typeface="-apple-system-font"/>
              </a:rPr>
              <a:t>个部分（如图），数据页基于</a:t>
            </a:r>
            <a:r>
              <a:rPr lang="en-US" altLang="zh-CN" b="0" i="0" dirty="0">
                <a:solidFill>
                  <a:srgbClr val="000000"/>
                </a:solidFill>
                <a:effectLst/>
                <a:latin typeface="-apple-system-font"/>
              </a:rPr>
              <a:t>File Header</a:t>
            </a:r>
            <a:r>
              <a:rPr lang="zh-CN" altLang="en-US" b="0" i="0" dirty="0">
                <a:solidFill>
                  <a:srgbClr val="000000"/>
                </a:solidFill>
                <a:effectLst/>
                <a:latin typeface="-apple-system-font"/>
              </a:rPr>
              <a:t>中记录的上一页、下一页信息构成一个双向链表，每个页的尾部都加了一个</a:t>
            </a:r>
            <a:r>
              <a:rPr lang="en-US" altLang="zh-CN" b="0" i="0" dirty="0">
                <a:solidFill>
                  <a:srgbClr val="000000"/>
                </a:solidFill>
                <a:effectLst/>
                <a:latin typeface="-apple-system-font"/>
              </a:rPr>
              <a:t>File Trailer</a:t>
            </a:r>
            <a:r>
              <a:rPr lang="zh-CN" altLang="en-US" b="0" i="0" dirty="0">
                <a:solidFill>
                  <a:srgbClr val="000000"/>
                </a:solidFill>
                <a:effectLst/>
                <a:latin typeface="-apple-system-font"/>
              </a:rPr>
              <a:t>部分，这个部分由</a:t>
            </a:r>
            <a:r>
              <a:rPr lang="en-US" altLang="zh-CN" b="0" i="0" dirty="0">
                <a:solidFill>
                  <a:srgbClr val="000000"/>
                </a:solidFill>
                <a:effectLst/>
                <a:latin typeface="-apple-system-font"/>
              </a:rPr>
              <a:t>8</a:t>
            </a:r>
            <a:r>
              <a:rPr lang="zh-CN" altLang="en-US" b="0" i="0" dirty="0">
                <a:solidFill>
                  <a:srgbClr val="000000"/>
                </a:solidFill>
                <a:effectLst/>
                <a:latin typeface="-apple-system-font"/>
              </a:rPr>
              <a:t>个字节组成，存储页面的校验和（</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字节）、日志序列位置（</a:t>
            </a:r>
            <a:r>
              <a:rPr lang="en-US" altLang="zh-CN" b="0" i="0" dirty="0">
                <a:solidFill>
                  <a:srgbClr val="000000"/>
                </a:solidFill>
                <a:effectLst/>
                <a:latin typeface="-apple-system-font"/>
              </a:rPr>
              <a:t>LSN</a:t>
            </a:r>
            <a:r>
              <a:rPr lang="zh-CN" altLang="en-US" b="0" i="0" dirty="0">
                <a:solidFill>
                  <a:srgbClr val="000000"/>
                </a:solidFill>
                <a:effectLst/>
                <a:latin typeface="-apple-system-font"/>
              </a:rPr>
              <a:t>）（</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a:t>
            </a:r>
            <a:r>
              <a:rPr lang="en-US" altLang="zh-CN" b="0" i="0" dirty="0">
                <a:solidFill>
                  <a:srgbClr val="000000"/>
                </a:solidFill>
                <a:effectLst/>
                <a:latin typeface="-apple-system-font"/>
              </a:rPr>
              <a:t>,</a:t>
            </a:r>
            <a:r>
              <a:rPr lang="zh-CN" altLang="en-US" b="0" i="0" dirty="0">
                <a:solidFill>
                  <a:srgbClr val="000000"/>
                </a:solidFill>
                <a:effectLst/>
                <a:latin typeface="-apple-system-font"/>
              </a:rPr>
              <a:t>同</a:t>
            </a:r>
            <a:r>
              <a:rPr lang="en-US" altLang="zh-CN" b="0" i="0" dirty="0" err="1">
                <a:solidFill>
                  <a:srgbClr val="000000"/>
                </a:solidFill>
                <a:effectLst/>
                <a:latin typeface="-apple-system-font"/>
              </a:rPr>
              <a:t>FileHeader</a:t>
            </a:r>
            <a:r>
              <a:rPr lang="zh-CN" altLang="en-US" b="0" i="0" dirty="0">
                <a:solidFill>
                  <a:srgbClr val="000000"/>
                </a:solidFill>
                <a:effectLst/>
                <a:latin typeface="-apple-system-font"/>
              </a:rPr>
              <a:t>中的校验和、</a:t>
            </a:r>
            <a:r>
              <a:rPr lang="en-US" altLang="zh-CN" b="0" i="0" dirty="0">
                <a:solidFill>
                  <a:srgbClr val="000000"/>
                </a:solidFill>
                <a:effectLst/>
                <a:latin typeface="-apple-system-font"/>
              </a:rPr>
              <a:t>LSN</a:t>
            </a:r>
            <a:r>
              <a:rPr lang="zh-CN" altLang="en-US" b="0" i="0" dirty="0">
                <a:solidFill>
                  <a:srgbClr val="000000"/>
                </a:solidFill>
                <a:effectLst/>
                <a:latin typeface="-apple-system-font"/>
              </a:rPr>
              <a:t>相对应，用来校验文件数据同步的完整性。</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数据页之间通过双向链表连接意味着在物理空间存储上，数据页之间并不一定是连续的，但是</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尽可能的会去保证数据页在物理空间上的连续，因为</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经常进行范围查找，物理空间连续意味着可能更多的使用到顺序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用户记录在数据页中按照主键大小顺序存储，根据主键</a:t>
            </a:r>
            <a:r>
              <a:rPr lang="en-US" altLang="zh-CN" b="0" i="0" dirty="0">
                <a:solidFill>
                  <a:srgbClr val="000000"/>
                </a:solidFill>
                <a:effectLst/>
                <a:latin typeface="-apple-system-font"/>
              </a:rPr>
              <a:t>id</a:t>
            </a:r>
            <a:r>
              <a:rPr lang="zh-CN" altLang="en-US" b="0" i="0" dirty="0">
                <a:solidFill>
                  <a:srgbClr val="000000"/>
                </a:solidFill>
                <a:effectLst/>
                <a:latin typeface="-apple-system-font"/>
              </a:rPr>
              <a:t>查找记录，可以使用二分查找提高效率。在一个数据页中查找一条记录的过程分为两步：第一步：首先通过二分法确定该记录所在的槽，并找到该槽所在分组中主键值最小的那条记录。第二步：通过记录的</a:t>
            </a:r>
            <a:r>
              <a:rPr lang="en-US" altLang="zh-CN" b="0" i="0" dirty="0" err="1">
                <a:solidFill>
                  <a:srgbClr val="000000"/>
                </a:solidFill>
                <a:effectLst/>
                <a:latin typeface="-apple-system-font"/>
              </a:rPr>
              <a:t>next_record</a:t>
            </a:r>
            <a:r>
              <a:rPr lang="zh-CN" altLang="en-US" b="0" i="0" dirty="0">
                <a:solidFill>
                  <a:srgbClr val="000000"/>
                </a:solidFill>
                <a:effectLst/>
                <a:latin typeface="-apple-system-font"/>
              </a:rPr>
              <a:t>属性遍历该槽所在的组中的各个记录。</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区</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数据页的结构我们已经很清楚了，为什么又提出了区的概念呢？前边说过，</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尽可能的将数据顺序储存来尽可能高的使用顺序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提高磁盘加载速度，一个页默认大小</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，是可以存放更多记录，这些记录已经顺序存储了，还不够，所以表空间又添加了区的概念，一个区默认由</a:t>
            </a:r>
            <a:r>
              <a:rPr lang="en-US" altLang="zh-CN" b="0" i="0" dirty="0">
                <a:solidFill>
                  <a:srgbClr val="000000"/>
                </a:solidFill>
                <a:effectLst/>
                <a:latin typeface="-apple-system-font"/>
              </a:rPr>
              <a:t>64</a:t>
            </a:r>
            <a:r>
              <a:rPr lang="zh-CN" altLang="en-US" b="0" i="0" dirty="0">
                <a:solidFill>
                  <a:srgbClr val="000000"/>
                </a:solidFill>
                <a:effectLst/>
                <a:latin typeface="-apple-system-font"/>
              </a:rPr>
              <a:t>个数据页组成，一个数据页默认大小是</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，一个区也就是</a:t>
            </a:r>
            <a:r>
              <a:rPr lang="en-US" altLang="zh-CN" b="0" i="0" dirty="0">
                <a:solidFill>
                  <a:srgbClr val="000000"/>
                </a:solidFill>
                <a:effectLst/>
                <a:latin typeface="-apple-system-font"/>
              </a:rPr>
              <a:t>1M</a:t>
            </a:r>
            <a:r>
              <a:rPr lang="zh-CN" altLang="en-US" b="0" i="0" dirty="0">
                <a:solidFill>
                  <a:srgbClr val="000000"/>
                </a:solidFill>
                <a:effectLst/>
                <a:latin typeface="-apple-system-font"/>
              </a:rPr>
              <a:t>。这样</a:t>
            </a:r>
            <a:r>
              <a:rPr lang="en-US" altLang="zh-CN" b="0" i="0" dirty="0">
                <a:solidFill>
                  <a:srgbClr val="000000"/>
                </a:solidFill>
                <a:effectLst/>
                <a:latin typeface="-apple-system-font"/>
              </a:rPr>
              <a:t>1M</a:t>
            </a:r>
            <a:r>
              <a:rPr lang="zh-CN" altLang="en-US" b="0" i="0" dirty="0">
                <a:solidFill>
                  <a:srgbClr val="000000"/>
                </a:solidFill>
                <a:effectLst/>
                <a:latin typeface="-apple-system-font"/>
              </a:rPr>
              <a:t>的数据顺序存储了，在插入大量数据的时候，</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还可以申请多个连续的区来存放用户数据，这样，多个区就又顺序存储了，这些细节的考虑对于</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磁盘</a:t>
            </a:r>
            <a:r>
              <a:rPr lang="en-US" altLang="zh-CN" b="0" i="0" dirty="0">
                <a:solidFill>
                  <a:srgbClr val="000000"/>
                </a:solidFill>
                <a:effectLst/>
                <a:latin typeface="-apple-system-font"/>
              </a:rPr>
              <a:t>IO</a:t>
            </a:r>
            <a:r>
              <a:rPr lang="zh-CN" altLang="en-US" b="0" i="0" dirty="0">
                <a:solidFill>
                  <a:srgbClr val="000000"/>
                </a:solidFill>
                <a:effectLst/>
                <a:latin typeface="-apple-system-font"/>
              </a:rPr>
              <a:t>加载数据性能的提升是不可忽略的。区存储数据的粒度还是太粗了，在数据量比较少的情况下，区中往往有很多空间不能被有效利用，基于此，又将区分为了四种：空闲的区、有剩余空间的碎片区、没有剩余空间的碎片区、附属于某个段的区。这样在数据表存储数据比较少的情况下，就可以使用有剩余空间的碎片区存储数据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段</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段又是什么</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引擎是将数据和索引都存储成一个</a:t>
            </a:r>
            <a:r>
              <a:rPr lang="en-US" altLang="zh-CN" b="0" i="0" dirty="0">
                <a:solidFill>
                  <a:srgbClr val="000000"/>
                </a:solidFill>
                <a:effectLst/>
                <a:latin typeface="-apple-system-font"/>
              </a:rPr>
              <a:t>B+</a:t>
            </a:r>
            <a:r>
              <a:rPr lang="zh-CN" altLang="en-US" b="0" i="0" dirty="0">
                <a:solidFill>
                  <a:srgbClr val="000000"/>
                </a:solidFill>
                <a:effectLst/>
                <a:latin typeface="-apple-system-font"/>
              </a:rPr>
              <a:t>树结构，也就是索引和数据是放在一起的</a:t>
            </a:r>
            <a:r>
              <a:rPr lang="en-US" altLang="zh-CN" b="0" i="0" dirty="0">
                <a:solidFill>
                  <a:srgbClr val="000000"/>
                </a:solidFill>
                <a:effectLst/>
                <a:latin typeface="-apple-system-font"/>
              </a:rPr>
              <a:t>(</a:t>
            </a:r>
            <a:r>
              <a:rPr lang="zh-CN" altLang="en-US" b="0" i="0" dirty="0">
                <a:solidFill>
                  <a:srgbClr val="000000"/>
                </a:solidFill>
                <a:effectLst/>
                <a:latin typeface="-apple-system-font"/>
              </a:rPr>
              <a:t>这是聚簇索引的概念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，存储索引的页和存储数据的页是不同类型的，在表空间中，索引和数据也是分开存储的，另外还有关于事物的处理，也有不同的段用来存储数据。为了更好的区分这些，</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使用段来将不同的数据做区分，存储用户数据记录的叫数据段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存储索引的叫索引段。一个段由很多附属于它的区和一些其他区的零散的页组成。（附属于一个段的区存储的数据都会这个段的相关数据），这样就是实现了对特定数据的区分管理。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表空间</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为了更好的管理数据，</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引擎将数据表中的数据存储到表空间下，表空间是一个抽象的概念，它对应着文件系统上的很多文件，表空间下有许多许多页，我们的表数据就存储在这些页中。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为</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引擎设计了很多表空间，例如：系统表空间、独立表空间、通用表空间（</a:t>
            </a:r>
            <a:r>
              <a:rPr lang="en-US" altLang="zh-CN" b="0" i="0" dirty="0">
                <a:solidFill>
                  <a:srgbClr val="000000"/>
                </a:solidFill>
                <a:effectLst/>
                <a:latin typeface="-apple-system-font"/>
              </a:rPr>
              <a:t>general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a:t>
            </a:r>
            <a:r>
              <a:rPr lang="en-US" altLang="zh-CN" b="0" i="0" dirty="0">
                <a:solidFill>
                  <a:srgbClr val="000000"/>
                </a:solidFill>
                <a:effectLst/>
                <a:latin typeface="-apple-system-font"/>
              </a:rPr>
              <a:t>undo</a:t>
            </a:r>
            <a:r>
              <a:rPr lang="zh-CN" altLang="en-US" b="0" i="0" dirty="0">
                <a:solidFill>
                  <a:srgbClr val="000000"/>
                </a:solidFill>
                <a:effectLst/>
                <a:latin typeface="-apple-system-font"/>
              </a:rPr>
              <a:t>表空间（</a:t>
            </a:r>
            <a:r>
              <a:rPr lang="en-US" altLang="zh-CN" b="0" i="0" dirty="0">
                <a:solidFill>
                  <a:srgbClr val="000000"/>
                </a:solidFill>
                <a:effectLst/>
                <a:latin typeface="-apple-system-font"/>
              </a:rPr>
              <a:t>undo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）、临时表空间（</a:t>
            </a:r>
            <a:r>
              <a:rPr lang="en-US" altLang="zh-CN" b="0" i="0" dirty="0">
                <a:solidFill>
                  <a:srgbClr val="000000"/>
                </a:solidFill>
                <a:effectLst/>
                <a:latin typeface="-apple-system-font"/>
              </a:rPr>
              <a:t>temporary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）等等。</a:t>
            </a:r>
            <a:endParaRPr lang="en-US" altLang="zh-CN" b="0" i="0" dirty="0">
              <a:solidFill>
                <a:srgbClr val="000000"/>
              </a:solidFill>
              <a:effectLst/>
              <a:latin typeface="-apple-system-font"/>
            </a:endParaRPr>
          </a:p>
          <a:p>
            <a:pPr algn="just">
              <a:buFont typeface="Arial" panose="020B0604020202020204" pitchFamily="34" charset="0"/>
              <a:buChar char="•"/>
            </a:pPr>
            <a:r>
              <a:rPr lang="zh-CN" altLang="en-US" b="0" i="0" dirty="0">
                <a:solidFill>
                  <a:srgbClr val="000000"/>
                </a:solidFill>
                <a:effectLst/>
                <a:latin typeface="-apple-system-font"/>
              </a:rPr>
              <a:t>系统表空间：默认情况下，</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会在数据目录下创建一个名为</a:t>
            </a:r>
            <a:r>
              <a:rPr lang="en-US" altLang="zh-CN" b="0" i="0" dirty="0">
                <a:solidFill>
                  <a:srgbClr val="000000"/>
                </a:solidFill>
                <a:effectLst/>
                <a:latin typeface="-apple-system-font"/>
              </a:rPr>
              <a:t>ibdata1</a:t>
            </a:r>
            <a:r>
              <a:rPr lang="zh-CN" altLang="en-US" b="0" i="0" dirty="0">
                <a:solidFill>
                  <a:srgbClr val="000000"/>
                </a:solidFill>
                <a:effectLst/>
                <a:latin typeface="-apple-system-font"/>
              </a:rPr>
              <a:t>，大小为</a:t>
            </a:r>
            <a:r>
              <a:rPr lang="en-US" altLang="zh-CN" b="0" i="0" dirty="0">
                <a:solidFill>
                  <a:srgbClr val="000000"/>
                </a:solidFill>
                <a:effectLst/>
                <a:latin typeface="-apple-system-font"/>
              </a:rPr>
              <a:t>12M</a:t>
            </a:r>
            <a:r>
              <a:rPr lang="zh-CN" altLang="en-US" b="0" i="0" dirty="0">
                <a:solidFill>
                  <a:srgbClr val="000000"/>
                </a:solidFill>
                <a:effectLst/>
                <a:latin typeface="-apple-system-font"/>
              </a:rPr>
              <a:t>的文件，系统表空间只有一份，随着存储数据量的增大自增长。</a:t>
            </a:r>
            <a:r>
              <a:rPr lang="en-US" altLang="zh-CN" b="0" i="0" dirty="0">
                <a:solidFill>
                  <a:srgbClr val="000000"/>
                </a:solidFill>
                <a:effectLst/>
                <a:latin typeface="-apple-system-font"/>
              </a:rPr>
              <a:t>MySQL5.5.7</a:t>
            </a:r>
            <a:r>
              <a:rPr lang="zh-CN" altLang="en-US" b="0" i="0" dirty="0">
                <a:solidFill>
                  <a:srgbClr val="000000"/>
                </a:solidFill>
                <a:effectLst/>
                <a:latin typeface="-apple-system-font"/>
              </a:rPr>
              <a:t>到</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之间的各个版本中，我们表中的数据都会被默认存储到这个 系统表空间。</a:t>
            </a:r>
          </a:p>
          <a:p>
            <a:pPr algn="just">
              <a:buFont typeface="Arial" panose="020B0604020202020204" pitchFamily="34" charset="0"/>
              <a:buChar char="•"/>
            </a:pPr>
            <a:r>
              <a:rPr lang="zh-CN" altLang="en-US" b="0" i="0" dirty="0">
                <a:solidFill>
                  <a:srgbClr val="000000"/>
                </a:solidFill>
                <a:effectLst/>
                <a:latin typeface="-apple-system-font"/>
              </a:rPr>
              <a:t>独立表空间：</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之后的版本中，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会把使用了</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引擎的数据表存储到数据表对应的独立表空间中去，数据表的独立表空间文件的名字和数据表名相同，拓展名为</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ibd</a:t>
            </a:r>
            <a:r>
              <a:rPr lang="zh-CN" altLang="en-US" b="0" i="0" dirty="0">
                <a:solidFill>
                  <a:srgbClr val="000000"/>
                </a:solidFill>
                <a:effectLst/>
                <a:latin typeface="-apple-system-font"/>
              </a:rPr>
              <a:t>，也就是我们在创建一个数据表的时候，会生成两个文件：表</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frm</a:t>
            </a:r>
            <a:r>
              <a:rPr lang="zh-CN" altLang="en-US" b="0" i="0" dirty="0">
                <a:solidFill>
                  <a:srgbClr val="000000"/>
                </a:solidFill>
                <a:effectLst/>
                <a:latin typeface="-apple-system-font"/>
              </a:rPr>
              <a:t>用来存储数据表的属性信息，表</a:t>
            </a:r>
            <a:r>
              <a:rPr lang="en-US" altLang="zh-CN" b="0" i="0" dirty="0">
                <a:solidFill>
                  <a:srgbClr val="000000"/>
                </a:solidFill>
                <a:effectLst/>
                <a:latin typeface="-apple-system-font"/>
              </a:rPr>
              <a:t>.opt</a:t>
            </a:r>
            <a:r>
              <a:rPr lang="zh-CN" altLang="en-US" b="0" i="0" dirty="0">
                <a:solidFill>
                  <a:srgbClr val="000000"/>
                </a:solidFill>
                <a:effectLst/>
                <a:latin typeface="-apple-system-font"/>
              </a:rPr>
              <a:t>用来存储数据表的数据和索引信息。</a:t>
            </a: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中数据即索引，索引即数据。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380564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4123957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174081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4153552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368937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2324128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341614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2976169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3325072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138877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RAMCloud</a:t>
            </a:r>
            <a:r>
              <a:rPr lang="zh-CN" altLang="en-US" dirty="0"/>
              <a:t>最适合的场景是已经将服务器分为应用服务器（主要实现生成网页和执行业务规则等应用逻辑）和存储服务器（为应用服务器提供长期共享存储）的数据中心。这些数据中心一般支持许多应用，有的很小，只使用一台服务器的一部分能力，有的很大，要用到数千台专用应用和存储服务器。      而且，内存云中保存的信息必须和硬盘一样持久，单个存储服务器的故障不能造成数据丢失和哪怕几秒钟的服务不可用。</a:t>
            </a:r>
            <a:r>
              <a:rPr lang="en-US" altLang="zh-CN" dirty="0"/>
              <a:t>RAMCloud</a:t>
            </a:r>
            <a:r>
              <a:rPr lang="zh-CN" altLang="en-US" dirty="0"/>
              <a:t>将所有数据存放在</a:t>
            </a:r>
            <a:r>
              <a:rPr lang="en-US" altLang="zh-CN" dirty="0"/>
              <a:t>DRAM</a:t>
            </a:r>
            <a:r>
              <a:rPr lang="zh-CN" altLang="en-US" dirty="0"/>
              <a:t>中，性能可以达到比目前最高性能的硬盘存储系统还要高</a:t>
            </a:r>
            <a:r>
              <a:rPr lang="en-US" altLang="zh-CN" dirty="0"/>
              <a:t>100</a:t>
            </a:r>
            <a:r>
              <a:rPr lang="zh-CN" altLang="en-US" dirty="0"/>
              <a:t>～</a:t>
            </a:r>
            <a:r>
              <a:rPr lang="en-US" altLang="zh-CN" dirty="0"/>
              <a:t>1000</a:t>
            </a:r>
            <a:r>
              <a:rPr lang="zh-CN" altLang="en-US" dirty="0"/>
              <a:t>倍。在访问延迟方面，</a:t>
            </a:r>
            <a:r>
              <a:rPr lang="en-US" altLang="zh-CN" dirty="0"/>
              <a:t>RAMCloud</a:t>
            </a:r>
            <a:r>
              <a:rPr lang="zh-CN" altLang="en-US" dirty="0"/>
              <a:t>方案中运行在应用服务器中的一个进程从同一数据中心的存储服务器中通过网络读取数百字节数据只需</a:t>
            </a:r>
            <a:r>
              <a:rPr lang="en-US" altLang="zh-CN" dirty="0"/>
              <a:t>5</a:t>
            </a:r>
            <a:r>
              <a:rPr lang="zh-CN" altLang="en-US" dirty="0"/>
              <a:t>～</a:t>
            </a:r>
            <a:r>
              <a:rPr lang="en-US" altLang="zh-CN" dirty="0"/>
              <a:t>10μs</a:t>
            </a:r>
            <a:r>
              <a:rPr lang="zh-CN" altLang="en-US" dirty="0"/>
              <a:t>，而目前实际系统一般要花费</a:t>
            </a:r>
            <a:r>
              <a:rPr lang="en-US" altLang="zh-CN" dirty="0"/>
              <a:t>0.5</a:t>
            </a:r>
            <a:r>
              <a:rPr lang="zh-CN" altLang="en-US" dirty="0"/>
              <a:t>～</a:t>
            </a:r>
            <a:r>
              <a:rPr lang="en-US" altLang="zh-CN" dirty="0"/>
              <a:t>10ms</a:t>
            </a:r>
            <a:r>
              <a:rPr lang="zh-CN" altLang="en-US" dirty="0"/>
              <a:t>，具体取决于数据是在服务器内存缓存中，还是硬盘中。而且，一台多核存储服务器每秒可以服务至少</a:t>
            </a:r>
            <a:r>
              <a:rPr lang="en-US" altLang="zh-CN" dirty="0"/>
              <a:t>100</a:t>
            </a:r>
            <a:r>
              <a:rPr lang="zh-CN" altLang="en-US" dirty="0"/>
              <a:t>万次小读取请求。而硬盘系统中同样的机器每秒只能服务</a:t>
            </a:r>
            <a:r>
              <a:rPr lang="en-US" altLang="zh-CN" dirty="0"/>
              <a:t>1000</a:t>
            </a:r>
            <a:r>
              <a:rPr lang="zh-CN" altLang="en-US" dirty="0"/>
              <a:t>～</a:t>
            </a:r>
            <a:r>
              <a:rPr lang="en-US" altLang="zh-CN" dirty="0"/>
              <a:t>10000</a:t>
            </a:r>
            <a:r>
              <a:rPr lang="zh-CN" altLang="en-US" dirty="0"/>
              <a:t>次请求。</a:t>
            </a:r>
            <a:endParaRPr lang="en-US" altLang="zh-CN" dirty="0"/>
          </a:p>
          <a:p>
            <a:endParaRPr lang="en-US" altLang="zh-CN" dirty="0"/>
          </a:p>
          <a:p>
            <a:r>
              <a:rPr lang="zh-CN" altLang="en-US" dirty="0"/>
              <a:t> 每个</a:t>
            </a:r>
            <a:r>
              <a:rPr lang="en-US" altLang="zh-CN" dirty="0"/>
              <a:t>storage server</a:t>
            </a:r>
            <a:r>
              <a:rPr lang="zh-CN" altLang="en-US" dirty="0"/>
              <a:t>都包含两个部分： </a:t>
            </a:r>
            <a:r>
              <a:rPr lang="en-US" altLang="zh-CN" dirty="0"/>
              <a:t>Master</a:t>
            </a:r>
            <a:r>
              <a:rPr lang="zh-CN" altLang="en-US" dirty="0"/>
              <a:t>和</a:t>
            </a:r>
            <a:r>
              <a:rPr lang="en-US" altLang="zh-CN" dirty="0"/>
              <a:t>Backup</a:t>
            </a:r>
            <a:r>
              <a:rPr lang="zh-CN" altLang="en-US" dirty="0"/>
              <a:t>。</a:t>
            </a:r>
            <a:r>
              <a:rPr lang="en-US" altLang="zh-CN" dirty="0"/>
              <a:t>Master</a:t>
            </a:r>
            <a:r>
              <a:rPr lang="zh-CN" altLang="en-US" dirty="0"/>
              <a:t>管理了存储在</a:t>
            </a:r>
            <a:r>
              <a:rPr lang="en-US" altLang="zh-CN" dirty="0"/>
              <a:t>memory</a:t>
            </a:r>
            <a:r>
              <a:rPr lang="zh-CN" altLang="en-US" dirty="0"/>
              <a:t>中的</a:t>
            </a:r>
            <a:r>
              <a:rPr lang="en-US" altLang="zh-CN" dirty="0"/>
              <a:t>object</a:t>
            </a:r>
            <a:r>
              <a:rPr lang="zh-CN" altLang="en-US" dirty="0"/>
              <a:t>。</a:t>
            </a:r>
            <a:r>
              <a:rPr lang="en-US" altLang="zh-CN" dirty="0"/>
              <a:t>Backup</a:t>
            </a:r>
            <a:r>
              <a:rPr lang="zh-CN" altLang="en-US" dirty="0"/>
              <a:t>使用本地的机械硬盘或者固态硬盘保存了其他</a:t>
            </a:r>
            <a:r>
              <a:rPr lang="en-US" altLang="zh-CN" dirty="0"/>
              <a:t>server</a:t>
            </a:r>
            <a:r>
              <a:rPr lang="zh-CN" altLang="en-US" dirty="0"/>
              <a:t>的数据备份。</a:t>
            </a:r>
            <a:r>
              <a:rPr lang="en-US" altLang="zh-CN" dirty="0"/>
              <a:t>Coordinator</a:t>
            </a:r>
            <a:r>
              <a:rPr lang="zh-CN" altLang="en-US" dirty="0"/>
              <a:t>管理了</a:t>
            </a:r>
            <a:r>
              <a:rPr lang="en-US" altLang="zh-CN" dirty="0"/>
              <a:t>Master</a:t>
            </a:r>
            <a:r>
              <a:rPr lang="zh-CN" altLang="en-US" dirty="0"/>
              <a:t>和</a:t>
            </a:r>
            <a:r>
              <a:rPr lang="en-US" altLang="zh-CN" dirty="0"/>
              <a:t>Backup</a:t>
            </a:r>
            <a:r>
              <a:rPr lang="zh-CN" altLang="en-US" dirty="0"/>
              <a:t>配置信息，比如集群各个</a:t>
            </a:r>
            <a:r>
              <a:rPr lang="en-US" altLang="zh-CN" dirty="0"/>
              <a:t>server</a:t>
            </a:r>
            <a:r>
              <a:rPr lang="zh-CN" altLang="en-US" dirty="0"/>
              <a:t>之间的关系和各个备份的分配。但是</a:t>
            </a:r>
            <a:r>
              <a:rPr lang="en-US" altLang="zh-CN" dirty="0"/>
              <a:t>Coordinator</a:t>
            </a:r>
            <a:r>
              <a:rPr lang="zh-CN" altLang="en-US" dirty="0"/>
              <a:t>并不涉入数据的读写操作，因此也不会成为</a:t>
            </a:r>
            <a:r>
              <a:rPr lang="en-US" altLang="zh-CN" dirty="0"/>
              <a:t>cluster</a:t>
            </a:r>
            <a:r>
              <a:rPr lang="zh-CN" altLang="en-US" dirty="0"/>
              <a:t>的</a:t>
            </a:r>
            <a:r>
              <a:rPr lang="en-US" altLang="zh-CN" dirty="0"/>
              <a:t>bottleneck</a:t>
            </a:r>
            <a:r>
              <a:rPr lang="zh-CN" altLang="en-US" dirty="0"/>
              <a:t>或者降低系统的</a:t>
            </a:r>
            <a:r>
              <a:rPr lang="en-US" altLang="zh-CN" dirty="0"/>
              <a:t>scalability</a:t>
            </a:r>
            <a:r>
              <a:rPr lang="zh-CN" altLang="en-US" dirty="0"/>
              <a:t>。      </a:t>
            </a:r>
            <a:r>
              <a:rPr lang="en-US" altLang="zh-CN" dirty="0"/>
              <a:t>RAMCloud</a:t>
            </a:r>
            <a:r>
              <a:rPr lang="zh-CN" altLang="en-US" dirty="0"/>
              <a:t>提供了一个简单的</a:t>
            </a:r>
            <a:r>
              <a:rPr lang="en-US" altLang="zh-CN" dirty="0"/>
              <a:t>key-value</a:t>
            </a:r>
            <a:r>
              <a:rPr lang="zh-CN" altLang="en-US" dirty="0"/>
              <a:t>的数据模型，数据（称为</a:t>
            </a:r>
            <a:r>
              <a:rPr lang="en-US" altLang="zh-CN" dirty="0"/>
              <a:t>object</a:t>
            </a:r>
            <a:r>
              <a:rPr lang="zh-CN" altLang="en-US" dirty="0"/>
              <a:t>）都是连续存储的。每个</a:t>
            </a:r>
            <a:r>
              <a:rPr lang="en-US" altLang="zh-CN" dirty="0"/>
              <a:t>object</a:t>
            </a:r>
            <a:r>
              <a:rPr lang="zh-CN" altLang="en-US" dirty="0"/>
              <a:t>都被长度不一的唯一的</a:t>
            </a:r>
            <a:r>
              <a:rPr lang="en-US" altLang="zh-CN" dirty="0"/>
              <a:t>key</a:t>
            </a:r>
            <a:r>
              <a:rPr lang="zh-CN" altLang="en-US" dirty="0"/>
              <a:t>标记。多个</a:t>
            </a:r>
            <a:r>
              <a:rPr lang="en-US" altLang="zh-CN" dirty="0"/>
              <a:t>object</a:t>
            </a:r>
            <a:r>
              <a:rPr lang="zh-CN" altLang="en-US" dirty="0"/>
              <a:t>被保存到</a:t>
            </a:r>
            <a:r>
              <a:rPr lang="en-US" altLang="zh-CN" dirty="0"/>
              <a:t>table</a:t>
            </a:r>
            <a:r>
              <a:rPr lang="zh-CN" altLang="en-US" dirty="0"/>
              <a:t>中，这个</a:t>
            </a:r>
            <a:r>
              <a:rPr lang="en-US" altLang="zh-CN" dirty="0"/>
              <a:t>table</a:t>
            </a:r>
            <a:r>
              <a:rPr lang="zh-CN" altLang="en-US" dirty="0"/>
              <a:t>有可能跨越多个</a:t>
            </a:r>
            <a:r>
              <a:rPr lang="en-US" altLang="zh-CN" dirty="0"/>
              <a:t>server</a:t>
            </a:r>
            <a:r>
              <a:rPr lang="zh-CN" altLang="en-US" dirty="0"/>
              <a:t>。</a:t>
            </a:r>
            <a:r>
              <a:rPr lang="en-US" altLang="zh-CN" dirty="0"/>
              <a:t>object</a:t>
            </a:r>
            <a:r>
              <a:rPr lang="zh-CN" altLang="en-US" dirty="0"/>
              <a:t>只能以整体的方式进行读写。它为小</a:t>
            </a:r>
            <a:r>
              <a:rPr lang="en-US" altLang="zh-CN" dirty="0"/>
              <a:t>object</a:t>
            </a:r>
            <a:r>
              <a:rPr lang="zh-CN" altLang="en-US" dirty="0"/>
              <a:t>做了专门的优化，这也非常适合超大规模的</a:t>
            </a:r>
            <a:r>
              <a:rPr lang="en-US" altLang="zh-CN" dirty="0"/>
              <a:t>web</a:t>
            </a:r>
            <a:r>
              <a:rPr lang="zh-CN" altLang="en-US" dirty="0"/>
              <a:t>并发的请求。     每个</a:t>
            </a:r>
            <a:r>
              <a:rPr lang="en-US" altLang="zh-CN" dirty="0"/>
              <a:t>Master</a:t>
            </a:r>
            <a:r>
              <a:rPr lang="zh-CN" altLang="en-US" dirty="0"/>
              <a:t>都有自己的日志，这些日志被分成</a:t>
            </a:r>
            <a:r>
              <a:rPr lang="en-US" altLang="zh-CN" dirty="0"/>
              <a:t>8M</a:t>
            </a:r>
            <a:r>
              <a:rPr lang="zh-CN" altLang="en-US" dirty="0"/>
              <a:t>的块，成为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块。在</a:t>
            </a:r>
            <a:r>
              <a:rPr lang="en-US" altLang="zh-CN" dirty="0"/>
              <a:t>client</a:t>
            </a:r>
            <a:r>
              <a:rPr lang="zh-CN" altLang="en-US" dirty="0"/>
              <a:t>写操作的时候，冗余发送到其他的节点，这些节点在把冗余写到</a:t>
            </a:r>
            <a:r>
              <a:rPr lang="en-US" altLang="zh-CN" dirty="0"/>
              <a:t>memory</a:t>
            </a:r>
            <a:r>
              <a:rPr lang="zh-CN" altLang="en-US" dirty="0"/>
              <a:t>的</a:t>
            </a:r>
            <a:r>
              <a:rPr lang="en-US" altLang="zh-CN" dirty="0"/>
              <a:t>buffer</a:t>
            </a:r>
            <a:r>
              <a:rPr lang="zh-CN" altLang="en-US" dirty="0"/>
              <a:t>后就会返回，而不是保存到本地磁盘后才返回，这样保证了</a:t>
            </a:r>
            <a:r>
              <a:rPr lang="en-US" altLang="zh-CN" dirty="0"/>
              <a:t>client</a:t>
            </a:r>
            <a:r>
              <a:rPr lang="zh-CN" altLang="en-US" dirty="0"/>
              <a:t>的高速度写入。这些</a:t>
            </a:r>
            <a:r>
              <a:rPr lang="en-US" altLang="zh-CN" dirty="0"/>
              <a:t>buffer</a:t>
            </a:r>
            <a:r>
              <a:rPr lang="zh-CN" altLang="en-US" dirty="0"/>
              <a:t>在某些时间点会</a:t>
            </a:r>
            <a:r>
              <a:rPr lang="en-US" altLang="zh-CN" dirty="0"/>
              <a:t>flush</a:t>
            </a:r>
            <a:r>
              <a:rPr lang="zh-CN" altLang="en-US" dirty="0"/>
              <a:t>到本地存储。</a:t>
            </a:r>
          </a:p>
          <a:p>
            <a:endParaRPr lang="en-US" altLang="zh-CN" dirty="0"/>
          </a:p>
          <a:p>
            <a:r>
              <a:rPr lang="en-US" altLang="zh-CN" dirty="0"/>
              <a:t>————————————————</a:t>
            </a:r>
          </a:p>
          <a:p>
            <a:r>
              <a:rPr lang="zh-CN" altLang="en-US" dirty="0"/>
              <a:t>版权声明：本文为</a:t>
            </a:r>
            <a:r>
              <a:rPr lang="en-US" altLang="zh-CN" dirty="0"/>
              <a:t>CSDN</a:t>
            </a:r>
            <a:r>
              <a:rPr lang="zh-CN" altLang="en-US" dirty="0"/>
              <a:t>博主「</a:t>
            </a:r>
            <a:r>
              <a:rPr lang="en-US" altLang="zh-CN" dirty="0" err="1"/>
              <a:t>anzhsoft</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https://blog.csdn.net/anzhsoft/article/details/21830991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85307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355898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5388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281099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57</a:t>
            </a:fld>
            <a:endParaRPr lang="zh-CN" altLang="en-US"/>
          </a:p>
        </p:txBody>
      </p:sp>
    </p:spTree>
    <p:extLst>
      <p:ext uri="{BB962C8B-B14F-4D97-AF65-F5344CB8AC3E}">
        <p14:creationId xmlns:p14="http://schemas.microsoft.com/office/powerpoint/2010/main" val="3438162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58</a:t>
            </a:fld>
            <a:endParaRPr lang="zh-CN" altLang="en-US"/>
          </a:p>
        </p:txBody>
      </p:sp>
    </p:spTree>
    <p:extLst>
      <p:ext uri="{BB962C8B-B14F-4D97-AF65-F5344CB8AC3E}">
        <p14:creationId xmlns:p14="http://schemas.microsoft.com/office/powerpoint/2010/main" val="1097531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354138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1632888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pple-system"/>
              </a:rPr>
              <a:t>RCFile</a:t>
            </a:r>
            <a:r>
              <a:rPr lang="zh-CN" altLang="en-US" b="0" i="0" dirty="0">
                <a:solidFill>
                  <a:srgbClr val="333333"/>
                </a:solidFill>
                <a:effectLst/>
                <a:latin typeface="-apple-system"/>
              </a:rPr>
              <a:t>（</a:t>
            </a:r>
            <a:r>
              <a:rPr lang="en-US" altLang="zh-CN" b="0" i="0" dirty="0">
                <a:solidFill>
                  <a:srgbClr val="333333"/>
                </a:solidFill>
                <a:effectLst/>
                <a:latin typeface="-apple-system"/>
              </a:rPr>
              <a:t>Record Columnar File</a:t>
            </a:r>
            <a:r>
              <a:rPr lang="zh-CN" altLang="en-US" b="0" i="0" dirty="0">
                <a:solidFill>
                  <a:srgbClr val="333333"/>
                </a:solidFill>
                <a:effectLst/>
                <a:latin typeface="-apple-system"/>
              </a:rPr>
              <a:t>）存储结构遵循的是“先水平划分，再垂直划分”的设计理念，这个想法来源于</a:t>
            </a:r>
            <a:r>
              <a:rPr lang="en-US" altLang="zh-CN" b="0" i="0" dirty="0">
                <a:solidFill>
                  <a:srgbClr val="333333"/>
                </a:solidFill>
                <a:effectLst/>
                <a:latin typeface="-apple-system"/>
              </a:rPr>
              <a:t>PAX</a:t>
            </a:r>
            <a:r>
              <a:rPr lang="zh-CN" altLang="en-US" b="0" i="0" dirty="0">
                <a:solidFill>
                  <a:srgbClr val="333333"/>
                </a:solidFill>
                <a:effectLst/>
                <a:latin typeface="-apple-system"/>
              </a:rPr>
              <a:t>。它结合了行存储和列存储的优点：首先，</a:t>
            </a:r>
            <a:r>
              <a:rPr lang="en-US" altLang="zh-CN" b="0" i="0" dirty="0">
                <a:solidFill>
                  <a:srgbClr val="333333"/>
                </a:solidFill>
                <a:effectLst/>
                <a:latin typeface="-apple-system"/>
              </a:rPr>
              <a:t>RCFile</a:t>
            </a:r>
            <a:r>
              <a:rPr lang="zh-CN" altLang="en-US" b="0" i="0" dirty="0">
                <a:solidFill>
                  <a:srgbClr val="333333"/>
                </a:solidFill>
                <a:effectLst/>
                <a:latin typeface="-apple-system"/>
              </a:rPr>
              <a:t>保证同一行的数据位于同一节点，因此元组重构的开销很低；其次，像列存储一样，</a:t>
            </a:r>
            <a:r>
              <a:rPr lang="en-US" altLang="zh-CN" b="0" i="0" dirty="0">
                <a:solidFill>
                  <a:srgbClr val="333333"/>
                </a:solidFill>
                <a:effectLst/>
                <a:latin typeface="-apple-system"/>
              </a:rPr>
              <a:t>RCFile</a:t>
            </a:r>
            <a:r>
              <a:rPr lang="zh-CN" altLang="en-US" b="0" i="0" dirty="0">
                <a:solidFill>
                  <a:srgbClr val="333333"/>
                </a:solidFill>
                <a:effectLst/>
                <a:latin typeface="-apple-system"/>
              </a:rPr>
              <a:t>能够利用列维度的数据压缩，并且能跳过不必要的列读取。图</a:t>
            </a:r>
            <a:r>
              <a:rPr lang="en-US" altLang="zh-CN" b="0" i="0" dirty="0">
                <a:solidFill>
                  <a:srgbClr val="333333"/>
                </a:solidFill>
                <a:effectLst/>
                <a:latin typeface="-apple-system"/>
              </a:rPr>
              <a:t>4</a:t>
            </a:r>
            <a:r>
              <a:rPr lang="zh-CN" altLang="en-US" b="0" i="0" dirty="0">
                <a:solidFill>
                  <a:srgbClr val="333333"/>
                </a:solidFill>
                <a:effectLst/>
                <a:latin typeface="-apple-system"/>
              </a:rPr>
              <a:t>是一个</a:t>
            </a:r>
            <a:r>
              <a:rPr lang="en-US" altLang="zh-CN" b="0" i="0" dirty="0">
                <a:solidFill>
                  <a:srgbClr val="333333"/>
                </a:solidFill>
                <a:effectLst/>
                <a:latin typeface="-apple-system"/>
              </a:rPr>
              <a:t>HDFS</a:t>
            </a:r>
            <a:r>
              <a:rPr lang="zh-CN" altLang="en-US" b="0" i="0" dirty="0">
                <a:solidFill>
                  <a:srgbClr val="333333"/>
                </a:solidFill>
                <a:effectLst/>
                <a:latin typeface="-apple-system"/>
              </a:rPr>
              <a:t>块内</a:t>
            </a:r>
            <a:r>
              <a:rPr lang="en-US" altLang="zh-CN" b="0" i="0" dirty="0">
                <a:solidFill>
                  <a:srgbClr val="333333"/>
                </a:solidFill>
                <a:effectLst/>
                <a:latin typeface="-apple-system"/>
              </a:rPr>
              <a:t>RCFile</a:t>
            </a:r>
            <a:r>
              <a:rPr lang="zh-CN" altLang="en-US" b="0" i="0" dirty="0">
                <a:solidFill>
                  <a:srgbClr val="333333"/>
                </a:solidFill>
                <a:effectLst/>
                <a:latin typeface="-apple-system"/>
              </a:rPr>
              <a:t>方式存储的例子。</a:t>
            </a:r>
            <a:endParaRPr lang="en-US" altLang="zh-CN" b="0" i="0" dirty="0">
              <a:solidFill>
                <a:srgbClr val="333333"/>
              </a:solidFill>
              <a:effectLst/>
              <a:latin typeface="-apple-system"/>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455262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根据结构图，可以看到</a:t>
            </a:r>
            <a:r>
              <a:rPr lang="en-US" altLang="zh-CN" b="0" i="0" dirty="0">
                <a:solidFill>
                  <a:srgbClr val="4D4D4D"/>
                </a:solidFill>
                <a:effectLst/>
                <a:latin typeface="-apple-system"/>
              </a:rPr>
              <a:t>ORCFile</a:t>
            </a:r>
            <a:r>
              <a:rPr lang="zh-CN" altLang="en-US" b="0" i="0" dirty="0">
                <a:solidFill>
                  <a:srgbClr val="4D4D4D"/>
                </a:solidFill>
                <a:effectLst/>
                <a:latin typeface="-apple-system"/>
              </a:rPr>
              <a:t>在</a:t>
            </a:r>
            <a:r>
              <a:rPr lang="en-US" altLang="zh-CN" b="0" i="0" dirty="0">
                <a:solidFill>
                  <a:srgbClr val="4D4D4D"/>
                </a:solidFill>
                <a:effectLst/>
                <a:latin typeface="-apple-system"/>
              </a:rPr>
              <a:t>RCFile</a:t>
            </a:r>
            <a:r>
              <a:rPr lang="zh-CN" altLang="en-US" b="0" i="0" dirty="0">
                <a:solidFill>
                  <a:srgbClr val="4D4D4D"/>
                </a:solidFill>
                <a:effectLst/>
                <a:latin typeface="-apple-system"/>
              </a:rPr>
              <a:t>基础上引申出</a:t>
            </a:r>
            <a:r>
              <a:rPr lang="en-US" altLang="zh-CN" b="0" i="0" dirty="0">
                <a:solidFill>
                  <a:srgbClr val="4D4D4D"/>
                </a:solidFill>
                <a:effectLst/>
                <a:latin typeface="-apple-system"/>
              </a:rPr>
              <a:t>Stripe Footer</a:t>
            </a:r>
            <a:r>
              <a:rPr lang="zh-CN" altLang="en-US" b="0" i="0" dirty="0">
                <a:solidFill>
                  <a:srgbClr val="4D4D4D"/>
                </a:solidFill>
                <a:effectLst/>
                <a:latin typeface="-apple-system"/>
              </a:rPr>
              <a:t>等。每个</a:t>
            </a:r>
            <a:r>
              <a:rPr lang="en-US" altLang="zh-CN" b="0" i="0" dirty="0">
                <a:solidFill>
                  <a:srgbClr val="4D4D4D"/>
                </a:solidFill>
                <a:effectLst/>
                <a:latin typeface="-apple-system"/>
              </a:rPr>
              <a:t>ORC</a:t>
            </a:r>
            <a:r>
              <a:rPr lang="zh-CN" altLang="en-US" b="0" i="0" dirty="0">
                <a:solidFill>
                  <a:srgbClr val="4D4D4D"/>
                </a:solidFill>
                <a:effectLst/>
                <a:latin typeface="-apple-system"/>
              </a:rPr>
              <a:t>文件首先会被横向切分成多个</a:t>
            </a:r>
            <a:r>
              <a:rPr lang="en-US" altLang="zh-CN" b="0" i="0" dirty="0">
                <a:solidFill>
                  <a:srgbClr val="4D4D4D"/>
                </a:solidFill>
                <a:effectLst/>
                <a:latin typeface="-apple-system"/>
              </a:rPr>
              <a:t>Stripe</a:t>
            </a:r>
            <a:r>
              <a:rPr lang="zh-CN" altLang="en-US" b="0" i="0" dirty="0">
                <a:solidFill>
                  <a:srgbClr val="4D4D4D"/>
                </a:solidFill>
                <a:effectLst/>
                <a:latin typeface="-apple-system"/>
              </a:rPr>
              <a:t>，而每个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内部以列存储，所有的列存储在一个文件中，而且每个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默认的大小是</a:t>
            </a:r>
            <a:r>
              <a:rPr lang="en-US" altLang="zh-CN" b="0" i="0" dirty="0">
                <a:solidFill>
                  <a:srgbClr val="4D4D4D"/>
                </a:solidFill>
                <a:effectLst/>
                <a:latin typeface="-apple-system"/>
              </a:rPr>
              <a:t>250MB</a:t>
            </a:r>
            <a:r>
              <a:rPr lang="zh-CN" altLang="en-US" b="0" i="0" dirty="0">
                <a:solidFill>
                  <a:srgbClr val="4D4D4D"/>
                </a:solidFill>
                <a:effectLst/>
                <a:latin typeface="-apple-system"/>
              </a:rPr>
              <a:t>，相对于</a:t>
            </a:r>
            <a:r>
              <a:rPr lang="en-US" altLang="zh-CN" b="0" i="0" dirty="0">
                <a:solidFill>
                  <a:srgbClr val="4D4D4D"/>
                </a:solidFill>
                <a:effectLst/>
                <a:latin typeface="-apple-system"/>
              </a:rPr>
              <a:t>RCFile</a:t>
            </a:r>
            <a:r>
              <a:rPr lang="zh-CN" altLang="en-US" b="0" i="0" dirty="0">
                <a:solidFill>
                  <a:srgbClr val="4D4D4D"/>
                </a:solidFill>
                <a:effectLst/>
                <a:latin typeface="-apple-system"/>
              </a:rPr>
              <a:t>默认的行组大小是</a:t>
            </a:r>
            <a:r>
              <a:rPr lang="en-US" altLang="zh-CN" b="0" i="0" dirty="0">
                <a:solidFill>
                  <a:srgbClr val="4D4D4D"/>
                </a:solidFill>
                <a:effectLst/>
                <a:latin typeface="-apple-system"/>
              </a:rPr>
              <a:t>4MB</a:t>
            </a:r>
            <a:r>
              <a:rPr lang="zh-CN" altLang="en-US" b="0" i="0" dirty="0">
                <a:solidFill>
                  <a:srgbClr val="4D4D4D"/>
                </a:solidFill>
                <a:effectLst/>
                <a:latin typeface="-apple-system"/>
              </a:rPr>
              <a:t>，所以比</a:t>
            </a:r>
            <a:r>
              <a:rPr lang="en-US" altLang="zh-CN" b="0" i="0" dirty="0">
                <a:solidFill>
                  <a:srgbClr val="4D4D4D"/>
                </a:solidFill>
                <a:effectLst/>
                <a:latin typeface="-apple-system"/>
              </a:rPr>
              <a:t>RCFile</a:t>
            </a:r>
            <a:r>
              <a:rPr lang="zh-CN" altLang="en-US" b="0" i="0" dirty="0">
                <a:solidFill>
                  <a:srgbClr val="4D4D4D"/>
                </a:solidFill>
                <a:effectLst/>
                <a:latin typeface="-apple-system"/>
              </a:rPr>
              <a:t>更高效。</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en-US" altLang="zh-CN" b="0" i="0" dirty="0">
                <a:solidFill>
                  <a:srgbClr val="4D4D4D"/>
                </a:solidFill>
                <a:effectLst/>
                <a:latin typeface="-apple-system"/>
              </a:rPr>
              <a:t>Hive</a:t>
            </a:r>
            <a:r>
              <a:rPr lang="zh-CN" altLang="en-US" b="0" i="0" dirty="0">
                <a:solidFill>
                  <a:srgbClr val="4D4D4D"/>
                </a:solidFill>
                <a:effectLst/>
                <a:latin typeface="-apple-system"/>
              </a:rPr>
              <a:t>读取数据时，根据</a:t>
            </a:r>
            <a:r>
              <a:rPr lang="en-US" altLang="zh-CN" b="0" i="0" dirty="0">
                <a:solidFill>
                  <a:srgbClr val="4D4D4D"/>
                </a:solidFill>
                <a:effectLst/>
                <a:latin typeface="-apple-system"/>
              </a:rPr>
              <a:t>FileFooter</a:t>
            </a:r>
            <a:r>
              <a:rPr lang="zh-CN" altLang="en-US" b="0" i="0" dirty="0">
                <a:solidFill>
                  <a:srgbClr val="4D4D4D"/>
                </a:solidFill>
                <a:effectLst/>
                <a:latin typeface="-apple-system"/>
              </a:rPr>
              <a:t>读出</a:t>
            </a:r>
            <a:r>
              <a:rPr lang="en-US" altLang="zh-CN" b="0" i="0" dirty="0">
                <a:solidFill>
                  <a:srgbClr val="4D4D4D"/>
                </a:solidFill>
                <a:effectLst/>
                <a:latin typeface="-apple-system"/>
              </a:rPr>
              <a:t>Stripe</a:t>
            </a:r>
            <a:r>
              <a:rPr lang="zh-CN" altLang="en-US" b="0" i="0" dirty="0">
                <a:solidFill>
                  <a:srgbClr val="4D4D4D"/>
                </a:solidFill>
                <a:effectLst/>
                <a:latin typeface="-apple-system"/>
              </a:rPr>
              <a:t>的信息，根据</a:t>
            </a:r>
            <a:r>
              <a:rPr lang="en-US" altLang="zh-CN" b="0" i="0" dirty="0">
                <a:solidFill>
                  <a:srgbClr val="4D4D4D"/>
                </a:solidFill>
                <a:effectLst/>
                <a:latin typeface="-apple-system"/>
              </a:rPr>
              <a:t>IndexData</a:t>
            </a:r>
            <a:r>
              <a:rPr lang="zh-CN" altLang="en-US" b="0" i="0" dirty="0">
                <a:solidFill>
                  <a:srgbClr val="4D4D4D"/>
                </a:solidFill>
                <a:effectLst/>
                <a:latin typeface="-apple-system"/>
              </a:rPr>
              <a:t>读出数据的偏移量从而读取出数据。</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存储空间上，</a:t>
            </a:r>
            <a:r>
              <a:rPr lang="en-US" altLang="zh-CN" b="0" i="0" dirty="0">
                <a:solidFill>
                  <a:srgbClr val="4D4D4D"/>
                </a:solidFill>
                <a:effectLst/>
                <a:latin typeface="-apple-system"/>
              </a:rPr>
              <a:t>ORCFile</a:t>
            </a:r>
            <a:r>
              <a:rPr lang="zh-CN" altLang="en-US" b="0" i="0" dirty="0">
                <a:solidFill>
                  <a:srgbClr val="4D4D4D"/>
                </a:solidFill>
                <a:effectLst/>
                <a:latin typeface="-apple-system"/>
              </a:rPr>
              <a:t>扩展了</a:t>
            </a:r>
            <a:r>
              <a:rPr lang="en-US" altLang="zh-CN" b="0" i="0" dirty="0">
                <a:solidFill>
                  <a:srgbClr val="4D4D4D"/>
                </a:solidFill>
                <a:effectLst/>
                <a:latin typeface="-apple-system"/>
              </a:rPr>
              <a:t>RCFile</a:t>
            </a:r>
            <a:r>
              <a:rPr lang="zh-CN" altLang="en-US" b="0" i="0" dirty="0">
                <a:solidFill>
                  <a:srgbClr val="4D4D4D"/>
                </a:solidFill>
                <a:effectLst/>
                <a:latin typeface="-apple-system"/>
              </a:rPr>
              <a:t>的压缩，除了</a:t>
            </a:r>
            <a:r>
              <a:rPr lang="en-US" altLang="zh-CN" b="0" i="0" dirty="0">
                <a:solidFill>
                  <a:srgbClr val="4D4D4D"/>
                </a:solidFill>
                <a:effectLst/>
                <a:latin typeface="-apple-system"/>
              </a:rPr>
              <a:t>Run-length</a:t>
            </a:r>
            <a:r>
              <a:rPr lang="zh-CN" altLang="en-US" b="0" i="0" dirty="0">
                <a:solidFill>
                  <a:srgbClr val="4D4D4D"/>
                </a:solidFill>
                <a:effectLst/>
                <a:latin typeface="-apple-system"/>
              </a:rPr>
              <a:t>（游程编码），引入了字典编码和</a:t>
            </a:r>
            <a:r>
              <a:rPr lang="en-US" altLang="zh-CN" b="0" i="0" dirty="0">
                <a:solidFill>
                  <a:srgbClr val="4D4D4D"/>
                </a:solidFill>
                <a:effectLst/>
                <a:latin typeface="-apple-system"/>
              </a:rPr>
              <a:t>Bit</a:t>
            </a:r>
            <a:r>
              <a:rPr lang="zh-CN" altLang="en-US" b="0" i="0" dirty="0">
                <a:solidFill>
                  <a:srgbClr val="4D4D4D"/>
                </a:solidFill>
                <a:effectLst/>
                <a:latin typeface="-apple-system"/>
              </a:rPr>
              <a:t>编码。</a:t>
            </a:r>
            <a:br>
              <a:rPr lang="zh-CN" altLang="en-US" b="0" i="0" dirty="0">
                <a:solidFill>
                  <a:srgbClr val="4D4D4D"/>
                </a:solidFill>
                <a:effectLst/>
                <a:latin typeface="-apple-system"/>
              </a:rPr>
            </a:br>
            <a:r>
              <a:rPr lang="zh-CN" altLang="en-US" b="0" i="0" dirty="0">
                <a:solidFill>
                  <a:srgbClr val="4D4D4D"/>
                </a:solidFill>
                <a:effectLst/>
                <a:latin typeface="-apple-system"/>
              </a:rPr>
              <a:t>采用字典编码，最后存储的数据便是字典中的值，每个字典值的长度以及字段在字典中的位置。</a:t>
            </a:r>
          </a:p>
          <a:p>
            <a:pPr algn="l"/>
            <a:r>
              <a:rPr lang="zh-CN" altLang="en-US" b="0" i="0" dirty="0">
                <a:solidFill>
                  <a:srgbClr val="4D4D4D"/>
                </a:solidFill>
                <a:effectLst/>
                <a:latin typeface="-apple-system"/>
              </a:rPr>
              <a:t>至于</a:t>
            </a:r>
            <a:r>
              <a:rPr lang="en-US" altLang="zh-CN" b="0" i="0" dirty="0">
                <a:solidFill>
                  <a:srgbClr val="4D4D4D"/>
                </a:solidFill>
                <a:effectLst/>
                <a:latin typeface="-apple-system"/>
              </a:rPr>
              <a:t>Bit</a:t>
            </a:r>
            <a:r>
              <a:rPr lang="zh-CN" altLang="en-US" b="0" i="0" dirty="0">
                <a:solidFill>
                  <a:srgbClr val="4D4D4D"/>
                </a:solidFill>
                <a:effectLst/>
                <a:latin typeface="-apple-system"/>
              </a:rPr>
              <a:t>编码，对所有字段都可采用</a:t>
            </a:r>
            <a:r>
              <a:rPr lang="en-US" altLang="zh-CN" b="0" i="0" dirty="0">
                <a:solidFill>
                  <a:srgbClr val="4D4D4D"/>
                </a:solidFill>
                <a:effectLst/>
                <a:latin typeface="-apple-system"/>
              </a:rPr>
              <a:t>Bit</a:t>
            </a:r>
            <a:r>
              <a:rPr lang="zh-CN" altLang="en-US" b="0" i="0" dirty="0">
                <a:solidFill>
                  <a:srgbClr val="4D4D4D"/>
                </a:solidFill>
                <a:effectLst/>
                <a:latin typeface="-apple-system"/>
              </a:rPr>
              <a:t>编码来判断该列是否为</a:t>
            </a:r>
            <a:r>
              <a:rPr lang="en-US" altLang="zh-CN" b="0" i="0" dirty="0">
                <a:solidFill>
                  <a:srgbClr val="4D4D4D"/>
                </a:solidFill>
                <a:effectLst/>
                <a:latin typeface="-apple-system"/>
              </a:rPr>
              <a:t>null</a:t>
            </a:r>
            <a:r>
              <a:rPr lang="zh-CN" altLang="en-US" b="0" i="0" dirty="0">
                <a:solidFill>
                  <a:srgbClr val="4D4D4D"/>
                </a:solidFill>
                <a:effectLst/>
                <a:latin typeface="-apple-system"/>
              </a:rPr>
              <a:t>，</a:t>
            </a:r>
            <a:br>
              <a:rPr lang="zh-CN" altLang="en-US" b="0" i="0" dirty="0">
                <a:solidFill>
                  <a:srgbClr val="4D4D4D"/>
                </a:solidFill>
                <a:effectLst/>
                <a:latin typeface="-apple-system"/>
              </a:rPr>
            </a:br>
            <a:r>
              <a:rPr lang="zh-CN" altLang="en-US" b="0" i="0" dirty="0">
                <a:solidFill>
                  <a:srgbClr val="4D4D4D"/>
                </a:solidFill>
                <a:effectLst/>
                <a:latin typeface="-apple-system"/>
              </a:rPr>
              <a:t>如果为</a:t>
            </a:r>
            <a:r>
              <a:rPr lang="en-US" altLang="zh-CN" b="0" i="0" dirty="0">
                <a:solidFill>
                  <a:srgbClr val="4D4D4D"/>
                </a:solidFill>
                <a:effectLst/>
                <a:latin typeface="-apple-system"/>
              </a:rPr>
              <a:t>null</a:t>
            </a:r>
            <a:r>
              <a:rPr lang="zh-CN" altLang="en-US" b="0" i="0" dirty="0">
                <a:solidFill>
                  <a:srgbClr val="4D4D4D"/>
                </a:solidFill>
                <a:effectLst/>
                <a:latin typeface="-apple-system"/>
              </a:rPr>
              <a:t>则</a:t>
            </a:r>
            <a:r>
              <a:rPr lang="en-US" altLang="zh-CN" b="0" i="0" dirty="0">
                <a:solidFill>
                  <a:srgbClr val="4D4D4D"/>
                </a:solidFill>
                <a:effectLst/>
                <a:latin typeface="-apple-system"/>
              </a:rPr>
              <a:t>Bit</a:t>
            </a:r>
            <a:r>
              <a:rPr lang="zh-CN" altLang="en-US" b="0" i="0" dirty="0">
                <a:solidFill>
                  <a:srgbClr val="4D4D4D"/>
                </a:solidFill>
                <a:effectLst/>
                <a:latin typeface="-apple-system"/>
              </a:rPr>
              <a:t>值存为</a:t>
            </a:r>
            <a:r>
              <a:rPr lang="en-US" altLang="zh-CN" b="0" i="0" dirty="0">
                <a:solidFill>
                  <a:srgbClr val="4D4D4D"/>
                </a:solidFill>
                <a:effectLst/>
                <a:latin typeface="-apple-system"/>
              </a:rPr>
              <a:t>0</a:t>
            </a:r>
            <a:r>
              <a:rPr lang="zh-CN" altLang="en-US" b="0" i="0" dirty="0">
                <a:solidFill>
                  <a:srgbClr val="4D4D4D"/>
                </a:solidFill>
                <a:effectLst/>
                <a:latin typeface="-apple-system"/>
              </a:rPr>
              <a:t>，否则存为</a:t>
            </a:r>
            <a:r>
              <a:rPr lang="en-US" altLang="zh-CN" b="0" i="0" dirty="0">
                <a:solidFill>
                  <a:srgbClr val="4D4D4D"/>
                </a:solidFill>
                <a:effectLst/>
                <a:latin typeface="-apple-system"/>
              </a:rPr>
              <a:t>1</a:t>
            </a:r>
            <a:r>
              <a:rPr lang="zh-CN" altLang="en-US" b="0" i="0" dirty="0">
                <a:solidFill>
                  <a:srgbClr val="4D4D4D"/>
                </a:solidFill>
                <a:effectLst/>
                <a:latin typeface="-apple-system"/>
              </a:rPr>
              <a:t>，对于为</a:t>
            </a:r>
            <a:r>
              <a:rPr lang="en-US" altLang="zh-CN" b="0" i="0" dirty="0">
                <a:solidFill>
                  <a:srgbClr val="4D4D4D"/>
                </a:solidFill>
                <a:effectLst/>
                <a:latin typeface="-apple-system"/>
              </a:rPr>
              <a:t>null</a:t>
            </a:r>
            <a:r>
              <a:rPr lang="zh-CN" altLang="en-US" b="0" i="0" dirty="0">
                <a:solidFill>
                  <a:srgbClr val="4D4D4D"/>
                </a:solidFill>
                <a:effectLst/>
                <a:latin typeface="-apple-system"/>
              </a:rPr>
              <a:t>的字段在实际编码的时候不需要存储，也就是说字段若为</a:t>
            </a:r>
            <a:r>
              <a:rPr lang="en-US" altLang="zh-CN" b="0" i="0" dirty="0">
                <a:solidFill>
                  <a:srgbClr val="4D4D4D"/>
                </a:solidFill>
                <a:effectLst/>
                <a:latin typeface="-apple-system"/>
              </a:rPr>
              <a:t>null</a:t>
            </a:r>
            <a:r>
              <a:rPr lang="zh-CN" altLang="en-US" b="0" i="0" dirty="0">
                <a:solidFill>
                  <a:srgbClr val="4D4D4D"/>
                </a:solidFill>
                <a:effectLst/>
                <a:latin typeface="-apple-system"/>
              </a:rPr>
              <a:t>，是不占用存储空间的。</a:t>
            </a:r>
          </a:p>
          <a:p>
            <a:pPr algn="l"/>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2859677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64</a:t>
            </a:fld>
            <a:endParaRPr lang="zh-CN" altLang="en-US"/>
          </a:p>
        </p:txBody>
      </p:sp>
    </p:spTree>
    <p:extLst>
      <p:ext uri="{BB962C8B-B14F-4D97-AF65-F5344CB8AC3E}">
        <p14:creationId xmlns:p14="http://schemas.microsoft.com/office/powerpoint/2010/main" val="3567063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65</a:t>
            </a:fld>
            <a:endParaRPr lang="zh-CN" altLang="en-US"/>
          </a:p>
        </p:txBody>
      </p:sp>
    </p:spTree>
    <p:extLst>
      <p:ext uri="{BB962C8B-B14F-4D97-AF65-F5344CB8AC3E}">
        <p14:creationId xmlns:p14="http://schemas.microsoft.com/office/powerpoint/2010/main" val="140898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4318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66</a:t>
            </a:fld>
            <a:endParaRPr lang="zh-CN" altLang="en-US"/>
          </a:p>
        </p:txBody>
      </p:sp>
    </p:spTree>
    <p:extLst>
      <p:ext uri="{BB962C8B-B14F-4D97-AF65-F5344CB8AC3E}">
        <p14:creationId xmlns:p14="http://schemas.microsoft.com/office/powerpoint/2010/main" val="3571145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67</a:t>
            </a:fld>
            <a:endParaRPr lang="zh-CN" altLang="en-US"/>
          </a:p>
        </p:txBody>
      </p:sp>
    </p:spTree>
    <p:extLst>
      <p:ext uri="{BB962C8B-B14F-4D97-AF65-F5344CB8AC3E}">
        <p14:creationId xmlns:p14="http://schemas.microsoft.com/office/powerpoint/2010/main" val="1508371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68</a:t>
            </a:fld>
            <a:endParaRPr lang="zh-CN" altLang="en-US"/>
          </a:p>
        </p:txBody>
      </p:sp>
    </p:spTree>
    <p:extLst>
      <p:ext uri="{BB962C8B-B14F-4D97-AF65-F5344CB8AC3E}">
        <p14:creationId xmlns:p14="http://schemas.microsoft.com/office/powerpoint/2010/main" val="2073642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2161352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1632240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3669500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315149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RLE</a:t>
            </a:r>
            <a:r>
              <a:rPr lang="zh-CN" altLang="en-US" dirty="0"/>
              <a:t>（</a:t>
            </a:r>
            <a:r>
              <a:rPr lang="en-US" altLang="zh-CN" dirty="0"/>
              <a:t>Run </a:t>
            </a:r>
            <a:r>
              <a:rPr lang="en-US" altLang="zh-CN" dirty="0" err="1"/>
              <a:t>LengthEncoding</a:t>
            </a:r>
            <a:r>
              <a:rPr lang="zh-CN" altLang="en-US" dirty="0"/>
              <a:t>行程编码）算法是一个简单高效的无损数据压缩算法，其基本思路是把数据看成一个线性序列，而这些数据序列组织方式分成两种情况：一种是连续的重复数据块，另一种是连续的不重复数据块。对于连续的重复数据快采用的压缩策略是用一个字节（我们称之为数据重数属性）表示数据块重复的次数，然后在这个数据重数属性字节后面存储对应的数据字节本身，例如某一个文件有如下的数据序列</a:t>
            </a:r>
            <a:r>
              <a:rPr lang="en-US" altLang="zh-CN" dirty="0"/>
              <a:t>AAAAA</a:t>
            </a:r>
            <a:r>
              <a:rPr lang="zh-CN" altLang="en-US" dirty="0"/>
              <a:t>，在未压缩之前占用</a:t>
            </a:r>
            <a:r>
              <a:rPr lang="en-US" altLang="zh-CN" dirty="0"/>
              <a:t>5</a:t>
            </a:r>
            <a:r>
              <a:rPr lang="zh-CN" altLang="en-US" dirty="0"/>
              <a:t>个字节，而如果使用了压缩之后就变成了</a:t>
            </a:r>
            <a:r>
              <a:rPr lang="en-US" altLang="zh-CN" dirty="0"/>
              <a:t>5A</a:t>
            </a:r>
            <a:r>
              <a:rPr lang="zh-CN" altLang="en-US" dirty="0"/>
              <a:t>，只占用两个字节，对于连续不重复的数据序列，表示方法和连续的重复数据块序列的表示方法一样，只不过前面的数据重数属性字节的内容为</a:t>
            </a:r>
            <a:r>
              <a:rPr lang="en-US" altLang="zh-CN" dirty="0"/>
              <a:t>1</a:t>
            </a:r>
            <a:r>
              <a:rPr lang="zh-CN" altLang="en-US" dirty="0"/>
              <a:t>。一般的这里的数据块取一个字节，这篇文章中数据块都默认为一个字节。</a:t>
            </a:r>
            <a:endParaRPr lang="en-US" altLang="zh-CN" dirty="0"/>
          </a:p>
          <a:p>
            <a:endParaRPr lang="en-US" altLang="zh-CN" dirty="0"/>
          </a:p>
          <a:p>
            <a:r>
              <a:rPr lang="en-US" altLang="zh-CN" dirty="0"/>
              <a:t>2.  </a:t>
            </a:r>
            <a:r>
              <a:rPr lang="zh-CN" altLang="en-US" dirty="0"/>
              <a:t>原始</a:t>
            </a:r>
            <a:r>
              <a:rPr lang="en-US" altLang="zh-CN" dirty="0"/>
              <a:t>RLE</a:t>
            </a:r>
            <a:r>
              <a:rPr lang="zh-CN" altLang="en-US" dirty="0"/>
              <a:t>方法</a:t>
            </a:r>
            <a:endParaRPr lang="en-US" altLang="zh-CN" dirty="0"/>
          </a:p>
          <a:p>
            <a:r>
              <a:rPr lang="zh-CN" altLang="en-US" dirty="0"/>
              <a:t>给出的数据序列为：</a:t>
            </a:r>
            <a:r>
              <a:rPr lang="en-US" altLang="zh-CN" dirty="0"/>
              <a:t>A-A-A-A-A-B-B-C-D</a:t>
            </a:r>
          </a:p>
          <a:p>
            <a:r>
              <a:rPr lang="zh-CN" altLang="en-US" dirty="0"/>
              <a:t>未压缩前：</a:t>
            </a:r>
            <a:r>
              <a:rPr lang="en-US" altLang="zh-CN" dirty="0"/>
              <a:t>A-A-A-A-A-B-B-C-D</a:t>
            </a:r>
            <a:r>
              <a:rPr lang="zh-CN" altLang="en-US" dirty="0"/>
              <a:t>（</a:t>
            </a:r>
            <a:r>
              <a:rPr lang="en-US" altLang="zh-CN" dirty="0"/>
              <a:t>0x41-0x41-0x41-0x41-0x41-0x42-0x42-0x43-0x44</a:t>
            </a:r>
            <a:r>
              <a:rPr lang="zh-CN" altLang="en-US" dirty="0"/>
              <a:t>）</a:t>
            </a:r>
            <a:endParaRPr lang="en-US" altLang="zh-CN" dirty="0"/>
          </a:p>
          <a:p>
            <a:r>
              <a:rPr lang="zh-CN" altLang="en-US" dirty="0"/>
              <a:t>压缩后：</a:t>
            </a:r>
            <a:r>
              <a:rPr lang="en-US" altLang="zh-CN" dirty="0"/>
              <a:t>5-A-2-B-1-C-1-D</a:t>
            </a:r>
            <a:r>
              <a:rPr lang="zh-CN" altLang="en-US" dirty="0"/>
              <a:t>（</a:t>
            </a:r>
            <a:r>
              <a:rPr lang="en-US" altLang="zh-CN" dirty="0"/>
              <a:t>0x05-0x41-0x02-0x42-0x01-0x43-0x01-0x44</a:t>
            </a:r>
            <a:r>
              <a:rPr lang="zh-CN" altLang="en-US" dirty="0"/>
              <a:t>）</a:t>
            </a:r>
          </a:p>
          <a:p>
            <a:r>
              <a:rPr lang="en-US" altLang="zh-CN" dirty="0"/>
              <a:t>————————————————</a:t>
            </a:r>
          </a:p>
          <a:p>
            <a:r>
              <a:rPr lang="zh-CN" altLang="en-US" dirty="0"/>
              <a:t>版权声明：本文为</a:t>
            </a:r>
            <a:r>
              <a:rPr lang="en-US" altLang="zh-CN" dirty="0"/>
              <a:t>CSDN</a:t>
            </a:r>
            <a:r>
              <a:rPr lang="zh-CN" altLang="en-US" dirty="0"/>
              <a:t>博主「</a:t>
            </a:r>
            <a:r>
              <a:rPr lang="en-US" altLang="zh-CN" dirty="0" err="1"/>
              <a:t>yidi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https://blog.csdn.net/anzelin_ruc/article/details/9180525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37864890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14241350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376704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558032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2116340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2709608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4101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1146373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挂载点一般是一个</a:t>
            </a:r>
            <a:r>
              <a:rPr lang="zh-CN" altLang="en-US" sz="1200" dirty="0">
                <a:solidFill>
                  <a:srgbClr val="FF0000"/>
                </a:solidFill>
              </a:rPr>
              <a:t>独立磁盘上的文件目录</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9132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同时考虑空闲资源和并发控制（</a:t>
            </a:r>
            <a:r>
              <a:rPr lang="en-US" altLang="zh-CN" dirty="0"/>
              <a:t>lease</a:t>
            </a:r>
            <a:r>
              <a:rPr lang="zh-CN" altLang="en-US" dirty="0"/>
              <a:t>，</a:t>
            </a:r>
            <a:r>
              <a:rPr lang="zh-CN" altLang="en-US" i="1" dirty="0"/>
              <a:t>租约</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1138539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在通用图数据库中，可以以极小的代价双向（从尾部到头部或者从头部到尾部）遍历关系，上图中寻找</a:t>
            </a:r>
            <a:r>
              <a:rPr lang="en-US" altLang="zh-CN" b="0" i="0" dirty="0">
                <a:solidFill>
                  <a:srgbClr val="333333"/>
                </a:solidFill>
                <a:effectLst/>
                <a:latin typeface="pingfang SC"/>
              </a:rPr>
              <a:t>ALICE</a:t>
            </a:r>
            <a:r>
              <a:rPr lang="zh-CN" altLang="en-US" b="0" i="0" dirty="0">
                <a:solidFill>
                  <a:srgbClr val="333333"/>
                </a:solidFill>
                <a:effectLst/>
                <a:latin typeface="pingfang SC"/>
              </a:rPr>
              <a:t>的朋友，直接向外寻找</a:t>
            </a:r>
            <a:r>
              <a:rPr lang="en-US" altLang="zh-CN" b="0" i="0" dirty="0">
                <a:solidFill>
                  <a:srgbClr val="333333"/>
                </a:solidFill>
                <a:effectLst/>
                <a:latin typeface="pingfang SC"/>
              </a:rPr>
              <a:t>friend</a:t>
            </a:r>
            <a:r>
              <a:rPr lang="zh-CN" altLang="en-US" b="0" i="0" dirty="0">
                <a:solidFill>
                  <a:srgbClr val="333333"/>
                </a:solidFill>
                <a:effectLst/>
                <a:latin typeface="pingfang SC"/>
              </a:rPr>
              <a:t>就可以。其遍历的成本为</a:t>
            </a:r>
            <a:r>
              <a:rPr lang="en-US" altLang="zh-CN" b="0" i="0" dirty="0">
                <a:solidFill>
                  <a:srgbClr val="333333"/>
                </a:solidFill>
                <a:effectLst/>
                <a:latin typeface="pingfang SC"/>
              </a:rPr>
              <a:t>O</a:t>
            </a:r>
            <a:r>
              <a:rPr lang="zh-CN" altLang="en-US" b="0" i="0" dirty="0">
                <a:solidFill>
                  <a:srgbClr val="333333"/>
                </a:solidFill>
                <a:effectLst/>
                <a:latin typeface="pingfang SC"/>
              </a:rPr>
              <a:t>（</a:t>
            </a:r>
            <a:r>
              <a:rPr lang="en-US" altLang="zh-CN" b="0" i="0" dirty="0">
                <a:solidFill>
                  <a:srgbClr val="333333"/>
                </a:solidFill>
                <a:effectLst/>
                <a:latin typeface="pingfang SC"/>
              </a:rPr>
              <a:t>1</a:t>
            </a:r>
            <a:r>
              <a:rPr lang="zh-CN" altLang="en-US" b="0" i="0" dirty="0">
                <a:solidFill>
                  <a:srgbClr val="333333"/>
                </a:solidFill>
                <a:effectLst/>
                <a:latin typeface="pingfang SC"/>
              </a:rPr>
              <a:t>），要寻和</a:t>
            </a:r>
            <a:r>
              <a:rPr lang="en-US" altLang="zh-CN" b="0" i="0" dirty="0">
                <a:solidFill>
                  <a:srgbClr val="333333"/>
                </a:solidFill>
                <a:effectLst/>
                <a:latin typeface="pingfang SC"/>
              </a:rPr>
              <a:t>Alice</a:t>
            </a:r>
            <a:r>
              <a:rPr lang="zh-CN" altLang="en-US" b="0" i="0" dirty="0">
                <a:solidFill>
                  <a:srgbClr val="333333"/>
                </a:solidFill>
                <a:effectLst/>
                <a:latin typeface="pingfang SC"/>
              </a:rPr>
              <a:t>交朋友的人，我们只需要所有指向</a:t>
            </a:r>
            <a:r>
              <a:rPr lang="en-US" altLang="zh-CN" b="0" i="0" dirty="0">
                <a:solidFill>
                  <a:srgbClr val="333333"/>
                </a:solidFill>
                <a:effectLst/>
                <a:latin typeface="pingfang SC"/>
              </a:rPr>
              <a:t>ALICE</a:t>
            </a:r>
            <a:r>
              <a:rPr lang="zh-CN" altLang="en-US" b="0" i="0" dirty="0">
                <a:solidFill>
                  <a:srgbClr val="333333"/>
                </a:solidFill>
                <a:effectLst/>
                <a:latin typeface="pingfang SC"/>
              </a:rPr>
              <a:t>的</a:t>
            </a:r>
            <a:r>
              <a:rPr lang="en-US" altLang="zh-CN" b="0" i="0" dirty="0">
                <a:solidFill>
                  <a:srgbClr val="333333"/>
                </a:solidFill>
                <a:effectLst/>
                <a:latin typeface="pingfang SC"/>
              </a:rPr>
              <a:t>friend</a:t>
            </a:r>
            <a:r>
              <a:rPr lang="zh-CN" altLang="en-US" b="0" i="0" dirty="0">
                <a:solidFill>
                  <a:srgbClr val="333333"/>
                </a:solidFill>
                <a:effectLst/>
                <a:latin typeface="pingfang SC"/>
              </a:rPr>
              <a:t>关系联系在一起即可，这样的成本是</a:t>
            </a:r>
            <a:r>
              <a:rPr lang="en-US" altLang="zh-CN" b="0" i="0" dirty="0">
                <a:solidFill>
                  <a:srgbClr val="333333"/>
                </a:solidFill>
                <a:effectLst/>
                <a:latin typeface="pingfang SC"/>
              </a:rPr>
              <a:t>O(1).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40789215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099077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3548705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94</a:t>
            </a:fld>
            <a:endParaRPr lang="zh-CN" altLang="en-US"/>
          </a:p>
        </p:txBody>
      </p:sp>
    </p:spTree>
    <p:extLst>
      <p:ext uri="{BB962C8B-B14F-4D97-AF65-F5344CB8AC3E}">
        <p14:creationId xmlns:p14="http://schemas.microsoft.com/office/powerpoint/2010/main" val="307752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a:t>
            </a:fld>
            <a:endParaRPr lang="zh-CN" altLang="en-US"/>
          </a:p>
        </p:txBody>
      </p:sp>
    </p:spTree>
    <p:extLst>
      <p:ext uri="{BB962C8B-B14F-4D97-AF65-F5344CB8AC3E}">
        <p14:creationId xmlns:p14="http://schemas.microsoft.com/office/powerpoint/2010/main" val="3861006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95</a:t>
            </a:fld>
            <a:endParaRPr lang="zh-CN" altLang="en-US"/>
          </a:p>
        </p:txBody>
      </p:sp>
    </p:spTree>
    <p:extLst>
      <p:ext uri="{BB962C8B-B14F-4D97-AF65-F5344CB8AC3E}">
        <p14:creationId xmlns:p14="http://schemas.microsoft.com/office/powerpoint/2010/main" val="12988246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96</a:t>
            </a:fld>
            <a:endParaRPr lang="zh-CN" altLang="en-US"/>
          </a:p>
        </p:txBody>
      </p:sp>
    </p:spTree>
    <p:extLst>
      <p:ext uri="{BB962C8B-B14F-4D97-AF65-F5344CB8AC3E}">
        <p14:creationId xmlns:p14="http://schemas.microsoft.com/office/powerpoint/2010/main" val="17992533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97</a:t>
            </a:fld>
            <a:endParaRPr lang="zh-CN" altLang="en-US"/>
          </a:p>
        </p:txBody>
      </p:sp>
    </p:spTree>
    <p:extLst>
      <p:ext uri="{BB962C8B-B14F-4D97-AF65-F5344CB8AC3E}">
        <p14:creationId xmlns:p14="http://schemas.microsoft.com/office/powerpoint/2010/main" val="1899715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98</a:t>
            </a:fld>
            <a:endParaRPr lang="zh-CN" altLang="en-US"/>
          </a:p>
        </p:txBody>
      </p:sp>
    </p:spTree>
    <p:extLst>
      <p:ext uri="{BB962C8B-B14F-4D97-AF65-F5344CB8AC3E}">
        <p14:creationId xmlns:p14="http://schemas.microsoft.com/office/powerpoint/2010/main" val="305009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apple-system-font"/>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169828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FF0000"/>
                </a:solidFill>
                <a:effectLst/>
                <a:latin typeface="PingFang SC"/>
              </a:rPr>
              <a:t>InnoDB</a:t>
            </a:r>
            <a:r>
              <a:rPr lang="zh-CN" altLang="en-US" b="1" i="0" dirty="0">
                <a:solidFill>
                  <a:srgbClr val="FF0000"/>
                </a:solidFill>
                <a:effectLst/>
                <a:latin typeface="PingFang SC"/>
              </a:rPr>
              <a:t>默认创建的主键索引是聚簇索引（</a:t>
            </a:r>
            <a:r>
              <a:rPr lang="en-US" altLang="zh-CN" b="1" i="0" dirty="0">
                <a:solidFill>
                  <a:srgbClr val="FF0000"/>
                </a:solidFill>
                <a:effectLst/>
                <a:latin typeface="PingFang SC"/>
              </a:rPr>
              <a:t>Clustered Index</a:t>
            </a:r>
            <a:r>
              <a:rPr lang="zh-CN" altLang="en-US" b="1" i="0" dirty="0">
                <a:solidFill>
                  <a:srgbClr val="FF0000"/>
                </a:solidFill>
                <a:effectLst/>
                <a:latin typeface="PingFang SC"/>
              </a:rPr>
              <a:t>），其它索引都属于辅助索引（</a:t>
            </a:r>
            <a:r>
              <a:rPr lang="en-US" altLang="zh-CN" b="1" i="0" dirty="0">
                <a:solidFill>
                  <a:srgbClr val="FF0000"/>
                </a:solidFill>
                <a:effectLst/>
                <a:latin typeface="PingFang SC"/>
              </a:rPr>
              <a:t>Secondary Index</a:t>
            </a:r>
            <a:r>
              <a:rPr lang="zh-CN" altLang="en-US" b="1" i="0" dirty="0">
                <a:solidFill>
                  <a:srgbClr val="FF0000"/>
                </a:solidFill>
                <a:effectLst/>
                <a:latin typeface="PingFang SC"/>
              </a:rPr>
              <a:t>），也被称为二级索引或非聚簇索引。</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由于</a:t>
            </a:r>
            <a:r>
              <a:rPr lang="en-US" altLang="zh-CN" b="0" i="0" dirty="0">
                <a:solidFill>
                  <a:srgbClr val="000000"/>
                </a:solidFill>
                <a:effectLst/>
                <a:latin typeface="PingFang SC"/>
              </a:rPr>
              <a:t>InnoDB</a:t>
            </a:r>
            <a:r>
              <a:rPr lang="zh-CN" altLang="en-US" b="0" i="0" dirty="0">
                <a:solidFill>
                  <a:srgbClr val="000000"/>
                </a:solidFill>
                <a:effectLst/>
                <a:latin typeface="PingFang SC"/>
              </a:rPr>
              <a:t>使用的是聚簇索引，</a:t>
            </a:r>
            <a:r>
              <a:rPr lang="zh-CN" altLang="en-US" b="1" i="0" dirty="0">
                <a:solidFill>
                  <a:srgbClr val="FF0000"/>
                </a:solidFill>
                <a:effectLst/>
                <a:latin typeface="PingFang SC"/>
              </a:rPr>
              <a:t>聚簇索引中的叶子节点则记录了主键值、事务</a:t>
            </a:r>
            <a:r>
              <a:rPr lang="en-US" altLang="zh-CN" b="1" i="0" dirty="0">
                <a:solidFill>
                  <a:srgbClr val="FF0000"/>
                </a:solidFill>
                <a:effectLst/>
                <a:latin typeface="PingFang SC"/>
              </a:rPr>
              <a:t>id</a:t>
            </a:r>
            <a:r>
              <a:rPr lang="zh-CN" altLang="en-US" b="1" i="0" dirty="0">
                <a:solidFill>
                  <a:srgbClr val="FF0000"/>
                </a:solidFill>
                <a:effectLst/>
                <a:latin typeface="PingFang SC"/>
              </a:rPr>
              <a:t>、用于事务和</a:t>
            </a:r>
            <a:r>
              <a:rPr lang="en-US" altLang="zh-CN" b="1" i="0" dirty="0">
                <a:solidFill>
                  <a:srgbClr val="FF0000"/>
                </a:solidFill>
                <a:effectLst/>
                <a:latin typeface="PingFang SC"/>
              </a:rPr>
              <a:t>MVCC</a:t>
            </a:r>
            <a:r>
              <a:rPr lang="zh-CN" altLang="en-US" b="1" i="0" dirty="0">
                <a:solidFill>
                  <a:srgbClr val="FF0000"/>
                </a:solidFill>
                <a:effectLst/>
                <a:latin typeface="PingFang SC"/>
              </a:rPr>
              <a:t>的回流指针以及所有的剩余列。</a:t>
            </a:r>
            <a:endParaRPr lang="en-US" altLang="zh-CN" b="1" i="0" dirty="0">
              <a:solidFill>
                <a:srgbClr val="FF0000"/>
              </a:solidFill>
              <a:effectLst/>
              <a:latin typeface="PingFang SC"/>
            </a:endParaRPr>
          </a:p>
          <a:p>
            <a:pPr algn="l"/>
            <a:r>
              <a:rPr lang="zh-CN" altLang="en-US" b="0" i="0" dirty="0">
                <a:solidFill>
                  <a:srgbClr val="000000"/>
                </a:solidFill>
                <a:effectLst/>
                <a:latin typeface="PingFang SC"/>
              </a:rPr>
              <a:t>如果使用主键索引查询商品，则会按照</a:t>
            </a:r>
            <a:r>
              <a:rPr lang="en-US" altLang="zh-CN" b="0" i="0" dirty="0">
                <a:solidFill>
                  <a:srgbClr val="000000"/>
                </a:solidFill>
                <a:effectLst/>
                <a:latin typeface="PingFang SC"/>
              </a:rPr>
              <a:t>B+</a:t>
            </a:r>
            <a:r>
              <a:rPr lang="zh-CN" altLang="en-US" b="0" i="0" dirty="0">
                <a:solidFill>
                  <a:srgbClr val="000000"/>
                </a:solidFill>
                <a:effectLst/>
                <a:latin typeface="PingFang SC"/>
              </a:rPr>
              <a:t>树的索引找到对应的叶子节点，直接获取到行数据。</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基于上面的图示，如果需要根据商品编码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查询商品，就需要将商品编码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列作为一个索引列。此时创建的索引是一个辅助索引，但叶子节点存储的就不是行指针了，而是主键值，并以此来作为指向行的指针。这样的好处就是当行发生移动或者数据分裂时，不用再维护索引的变更。</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如果使用</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查询商品，即使用辅助索引进行查询，则会先检索辅助索引中的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树的</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，找到对应的叶子节点，获取主键值，然后再通过聚簇索引中的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树检索到对应的叶子节点，然后获取整行数据。这个过程叫做回表。</a:t>
            </a:r>
          </a:p>
          <a:p>
            <a:pPr algn="l"/>
            <a:r>
              <a:rPr lang="zh-CN" altLang="en-US" b="1" i="0" dirty="0">
                <a:solidFill>
                  <a:srgbClr val="FF0000"/>
                </a:solidFill>
                <a:effectLst/>
                <a:latin typeface="PingFang SC"/>
              </a:rPr>
              <a:t>回表就是先通过辅助索引扫描出数据所在的行，再通过行主键</a:t>
            </a:r>
            <a:r>
              <a:rPr lang="en-US" altLang="zh-CN" b="1" i="0" dirty="0">
                <a:solidFill>
                  <a:srgbClr val="FF0000"/>
                </a:solidFill>
                <a:effectLst/>
                <a:latin typeface="PingFang SC"/>
              </a:rPr>
              <a:t>id</a:t>
            </a:r>
            <a:r>
              <a:rPr lang="zh-CN" altLang="en-US" b="1" i="0" dirty="0">
                <a:solidFill>
                  <a:srgbClr val="FF0000"/>
                </a:solidFill>
                <a:effectLst/>
                <a:latin typeface="PingFang SC"/>
              </a:rPr>
              <a:t>取出索引中未提供的数据，即基于非主键索引的查询需要多扫描一棵索引树。</a:t>
            </a:r>
            <a:endParaRPr lang="zh-CN" altLang="en-US" b="0" i="0" dirty="0">
              <a:solidFill>
                <a:srgbClr val="000000"/>
              </a:solidFill>
              <a:effectLst/>
              <a:latin typeface="PingFang SC"/>
            </a:endParaRPr>
          </a:p>
          <a:p>
            <a:pPr algn="l"/>
            <a:endParaRPr lang="en-US" altLang="zh-CN" b="1" i="0" dirty="0">
              <a:solidFill>
                <a:srgbClr val="000000"/>
              </a:solidFill>
              <a:effectLst/>
              <a:latin typeface="PingFang SC"/>
            </a:endParaRPr>
          </a:p>
          <a:p>
            <a:pPr algn="l"/>
            <a:endParaRPr lang="en-US" altLang="zh-CN" b="1" i="0" dirty="0">
              <a:solidFill>
                <a:srgbClr val="000000"/>
              </a:solidFill>
              <a:effectLst/>
              <a:latin typeface="PingFang SC"/>
            </a:endParaRPr>
          </a:p>
          <a:p>
            <a:pPr algn="l"/>
            <a:r>
              <a:rPr lang="en-US" altLang="zh-CN" b="1" i="0" dirty="0">
                <a:solidFill>
                  <a:srgbClr val="000000"/>
                </a:solidFill>
                <a:effectLst/>
                <a:latin typeface="PingFang SC"/>
              </a:rPr>
              <a:t>B+</a:t>
            </a:r>
            <a:r>
              <a:rPr lang="zh-CN" altLang="en-US" b="1" i="0" dirty="0">
                <a:solidFill>
                  <a:srgbClr val="000000"/>
                </a:solidFill>
                <a:effectLst/>
                <a:latin typeface="PingFang SC"/>
              </a:rPr>
              <a:t>结构与存储结构</a:t>
            </a:r>
          </a:p>
          <a:p>
            <a:pPr algn="l">
              <a:buFont typeface="Arial" panose="020B0604020202020204" pitchFamily="34" charset="0"/>
              <a:buChar char="•"/>
            </a:pPr>
            <a:r>
              <a:rPr lang="zh-CN" altLang="en-US" b="0" i="0" dirty="0">
                <a:solidFill>
                  <a:srgbClr val="000000"/>
                </a:solidFill>
                <a:effectLst/>
                <a:latin typeface="PingFang SC"/>
              </a:rPr>
              <a:t>在</a:t>
            </a:r>
            <a:r>
              <a:rPr lang="zh-CN" altLang="en-US" b="0" i="0" u="sng" dirty="0">
                <a:solidFill>
                  <a:srgbClr val="075DB3"/>
                </a:solidFill>
                <a:effectLst/>
                <a:latin typeface="PingFang SC"/>
                <a:hlinkClick r:id="rId3"/>
              </a:rPr>
              <a:t>索引模型</a:t>
            </a:r>
            <a:r>
              <a:rPr lang="zh-CN" altLang="en-US" b="0" i="0" dirty="0">
                <a:solidFill>
                  <a:srgbClr val="000000"/>
                </a:solidFill>
                <a:effectLst/>
                <a:latin typeface="PingFang SC"/>
              </a:rPr>
              <a:t>中我们说过索引可以分为聚集索引和非聚集索引，而每一个索引都相当于一棵</a:t>
            </a:r>
            <a:r>
              <a:rPr lang="en-US" altLang="zh-CN" b="0" i="0" dirty="0">
                <a:solidFill>
                  <a:srgbClr val="000000"/>
                </a:solidFill>
                <a:effectLst/>
                <a:latin typeface="PingFang SC"/>
              </a:rPr>
              <a:t>B+</a:t>
            </a:r>
            <a:r>
              <a:rPr lang="zh-CN" altLang="en-US" b="0" i="0" dirty="0">
                <a:solidFill>
                  <a:srgbClr val="000000"/>
                </a:solidFill>
                <a:effectLst/>
                <a:latin typeface="PingFang SC"/>
              </a:rPr>
              <a:t>树，只是两者的存储内容不同。</a:t>
            </a:r>
          </a:p>
          <a:p>
            <a:pPr algn="l">
              <a:buFont typeface="Arial" panose="020B0604020202020204" pitchFamily="34" charset="0"/>
              <a:buChar char="•"/>
            </a:pPr>
            <a:r>
              <a:rPr lang="zh-CN" altLang="en-US" b="0" i="0" dirty="0">
                <a:solidFill>
                  <a:srgbClr val="000000"/>
                </a:solidFill>
                <a:effectLst/>
                <a:latin typeface="PingFang SC"/>
              </a:rPr>
              <a:t>在</a:t>
            </a:r>
            <a:r>
              <a:rPr lang="en-US" altLang="zh-CN" b="0" i="0" dirty="0">
                <a:solidFill>
                  <a:srgbClr val="000000"/>
                </a:solidFill>
                <a:effectLst/>
                <a:latin typeface="PingFang SC"/>
              </a:rPr>
              <a:t>B+</a:t>
            </a:r>
            <a:r>
              <a:rPr lang="zh-CN" altLang="en-US" b="0" i="0" dirty="0">
                <a:solidFill>
                  <a:srgbClr val="000000"/>
                </a:solidFill>
                <a:effectLst/>
                <a:latin typeface="PingFang SC"/>
              </a:rPr>
              <a:t>树中</a:t>
            </a:r>
            <a:r>
              <a:rPr lang="zh-CN" altLang="en-US" b="1" i="0" dirty="0">
                <a:solidFill>
                  <a:srgbClr val="000000"/>
                </a:solidFill>
                <a:effectLst/>
                <a:latin typeface="PingFang SC"/>
              </a:rPr>
              <a:t>每个节点都是一个页</a:t>
            </a:r>
            <a:r>
              <a:rPr lang="zh-CN" altLang="en-US" b="0" i="0" dirty="0">
                <a:solidFill>
                  <a:srgbClr val="000000"/>
                </a:solidFill>
                <a:effectLst/>
                <a:latin typeface="PingFang SC"/>
              </a:rPr>
              <a:t>，这也就是为什么“</a:t>
            </a:r>
            <a:r>
              <a:rPr lang="zh-CN" altLang="en-US" b="1" i="0" dirty="0">
                <a:solidFill>
                  <a:srgbClr val="000000"/>
                </a:solidFill>
                <a:effectLst/>
                <a:latin typeface="PingFang SC"/>
              </a:rPr>
              <a:t>每访问一次节点就需要对磁盘进行一次</a:t>
            </a:r>
            <a:r>
              <a:rPr lang="en-US" altLang="zh-CN" b="1" i="0" dirty="0">
                <a:solidFill>
                  <a:srgbClr val="000000"/>
                </a:solidFill>
                <a:effectLst/>
                <a:latin typeface="PingFang SC"/>
              </a:rPr>
              <a:t>I/O</a:t>
            </a:r>
            <a:r>
              <a:rPr lang="zh-CN" altLang="en-US" b="1" i="0" dirty="0">
                <a:solidFill>
                  <a:srgbClr val="000000"/>
                </a:solidFill>
                <a:effectLst/>
                <a:latin typeface="PingFang SC"/>
              </a:rPr>
              <a:t>操作</a:t>
            </a:r>
            <a:r>
              <a:rPr lang="zh-CN" altLang="en-US" b="0" i="0" dirty="0">
                <a:solidFill>
                  <a:srgbClr val="000000"/>
                </a:solidFill>
                <a:effectLst/>
                <a:latin typeface="PingFang SC"/>
              </a:rPr>
              <a:t>”。</a:t>
            </a:r>
          </a:p>
          <a:p>
            <a:pPr algn="l">
              <a:buFont typeface="Arial" panose="020B0604020202020204" pitchFamily="34" charset="0"/>
              <a:buChar char="•"/>
            </a:pPr>
            <a:r>
              <a:rPr lang="zh-CN" altLang="en-US" b="0" i="0" dirty="0">
                <a:solidFill>
                  <a:srgbClr val="000000"/>
                </a:solidFill>
                <a:effectLst/>
                <a:latin typeface="PingFang SC"/>
              </a:rPr>
              <a:t>每次新建节点的时候都会申请一个页空间，而且同一层的节点之间会形成双向链表（利用文件头的双向指针）</a:t>
            </a:r>
          </a:p>
          <a:p>
            <a:pPr algn="l">
              <a:buFont typeface="Arial" panose="020B0604020202020204" pitchFamily="34" charset="0"/>
              <a:buChar char="•"/>
            </a:pPr>
            <a:r>
              <a:rPr lang="zh-CN" altLang="en-US" b="0" i="0" dirty="0">
                <a:solidFill>
                  <a:srgbClr val="000000"/>
                </a:solidFill>
                <a:effectLst/>
                <a:latin typeface="PingFang SC"/>
              </a:rPr>
              <a:t>在节点内部，非叶子节点存储的是索引键和指向下一层的指针，叶子节点存储的是关键字（或许还有行记录），节点内部的记录之间是单向链表并使用页目录加速。</a:t>
            </a:r>
          </a:p>
          <a:p>
            <a:pPr algn="l">
              <a:buFont typeface="Arial" panose="020B0604020202020204" pitchFamily="34" charset="0"/>
              <a:buChar char="•"/>
            </a:pPr>
            <a:r>
              <a:rPr lang="zh-CN" altLang="en-US" b="0" i="0" dirty="0">
                <a:solidFill>
                  <a:srgbClr val="000000"/>
                </a:solidFill>
                <a:effectLst/>
                <a:latin typeface="PingFang SC"/>
              </a:rPr>
              <a:t>即，</a:t>
            </a:r>
            <a:r>
              <a:rPr lang="zh-CN" altLang="en-US" b="1" i="0" dirty="0">
                <a:solidFill>
                  <a:srgbClr val="000000"/>
                </a:solidFill>
                <a:effectLst/>
                <a:latin typeface="PingFang SC"/>
              </a:rPr>
              <a:t>同层节点之间构成双向链表，节点内记录之间形成单向链表</a:t>
            </a:r>
            <a:endParaRPr lang="zh-CN" altLang="en-US" b="0" i="0" dirty="0">
              <a:solidFill>
                <a:srgbClr val="000000"/>
              </a:solidFill>
              <a:effectLst/>
              <a:latin typeface="PingFang SC"/>
            </a:endParaRPr>
          </a:p>
          <a:p>
            <a:endParaRPr lang="en-US" altLang="zh-CN" dirty="0"/>
          </a:p>
          <a:p>
            <a:pPr algn="l"/>
            <a:r>
              <a:rPr lang="zh-CN" altLang="en-US" b="1" i="0" dirty="0">
                <a:solidFill>
                  <a:srgbClr val="000000"/>
                </a:solidFill>
                <a:effectLst/>
                <a:latin typeface="PingFang SC"/>
              </a:rPr>
              <a:t>检索过程</a:t>
            </a:r>
          </a:p>
          <a:p>
            <a:pPr algn="l">
              <a:buFont typeface="+mj-lt"/>
              <a:buAutoNum type="arabicPeriod"/>
            </a:pPr>
            <a:r>
              <a:rPr lang="zh-CN" altLang="en-US" b="0" i="0" dirty="0">
                <a:solidFill>
                  <a:srgbClr val="000000"/>
                </a:solidFill>
                <a:effectLst/>
                <a:latin typeface="PingFang SC"/>
              </a:rPr>
              <a:t>从</a:t>
            </a:r>
            <a:r>
              <a:rPr lang="en-US" altLang="zh-CN" b="0" i="0" dirty="0">
                <a:solidFill>
                  <a:srgbClr val="000000"/>
                </a:solidFill>
                <a:effectLst/>
                <a:latin typeface="PingFang SC"/>
              </a:rPr>
              <a:t>B+</a:t>
            </a:r>
            <a:r>
              <a:rPr lang="zh-CN" altLang="en-US" b="0" i="0" dirty="0">
                <a:solidFill>
                  <a:srgbClr val="000000"/>
                </a:solidFill>
                <a:effectLst/>
                <a:latin typeface="PingFang SC"/>
              </a:rPr>
              <a:t>树的根节点开始，逐层顺着索引向下寻找目标关键字，找到关键字对应的节点后，就将该页加载到内存中</a:t>
            </a:r>
          </a:p>
          <a:p>
            <a:pPr algn="l">
              <a:buFont typeface="+mj-lt"/>
              <a:buAutoNum type="arabicPeriod"/>
            </a:pPr>
            <a:r>
              <a:rPr lang="zh-CN" altLang="en-US" b="0" i="0" dirty="0">
                <a:solidFill>
                  <a:srgbClr val="000000"/>
                </a:solidFill>
                <a:effectLst/>
                <a:latin typeface="PingFang SC"/>
              </a:rPr>
              <a:t>然后利用页目录进行粗略的二分查找，再通过链表遍历找到具体位置。</a:t>
            </a:r>
          </a:p>
          <a:p>
            <a:pPr algn="l">
              <a:buFont typeface="+mj-lt"/>
              <a:buAutoNum type="arabicPeriod"/>
            </a:pPr>
            <a:r>
              <a:rPr lang="zh-CN" altLang="en-US" b="0" i="0" dirty="0">
                <a:solidFill>
                  <a:srgbClr val="000000"/>
                </a:solidFill>
                <a:effectLst/>
                <a:latin typeface="PingFang SC"/>
              </a:rPr>
              <a:t>（聚集索引的行记录在物理上是连续的）</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a:t>
            </a:fld>
            <a:endParaRPr lang="zh-CN" altLang="en-US"/>
          </a:p>
        </p:txBody>
      </p:sp>
    </p:spTree>
    <p:extLst>
      <p:ext uri="{BB962C8B-B14F-4D97-AF65-F5344CB8AC3E}">
        <p14:creationId xmlns:p14="http://schemas.microsoft.com/office/powerpoint/2010/main" val="403945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7</a:t>
            </a:r>
            <a:r>
              <a:rPr lang="zh-CN" altLang="en-US" dirty="0">
                <a:solidFill>
                  <a:schemeClr val="accent5">
                    <a:lumMod val="75000"/>
                  </a:schemeClr>
                </a:solidFill>
              </a:rPr>
              <a:t>章 数据组织与存储</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57"/>
            <a:ext cx="10515600" cy="920336"/>
          </a:xfrm>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970052"/>
            <a:ext cx="10515600" cy="2870790"/>
          </a:xfrm>
        </p:spPr>
        <p:txBody>
          <a:bodyPr>
            <a:normAutofit/>
          </a:bodyPr>
          <a:lstStyle/>
          <a:p>
            <a:r>
              <a:rPr lang="zh-CN" altLang="en-US" sz="2400" b="1" dirty="0">
                <a:solidFill>
                  <a:srgbClr val="000000"/>
                </a:solidFill>
                <a:latin typeface="-apple-system-font"/>
              </a:rPr>
              <a:t>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以数据页（</a:t>
            </a:r>
            <a:r>
              <a:rPr lang="en-US" altLang="zh-CN" sz="2400" dirty="0">
                <a:solidFill>
                  <a:srgbClr val="000000"/>
                </a:solidFill>
                <a:latin typeface="-apple-system-font"/>
              </a:rPr>
              <a:t>Page</a:t>
            </a:r>
            <a:r>
              <a:rPr lang="zh-CN" altLang="en-US" sz="2400" dirty="0">
                <a:solidFill>
                  <a:srgbClr val="000000"/>
                </a:solidFill>
                <a:latin typeface="-apple-system-font"/>
              </a:rPr>
              <a:t>，默认大小为</a:t>
            </a:r>
            <a:r>
              <a:rPr lang="en-US" altLang="zh-CN" sz="2400" dirty="0">
                <a:solidFill>
                  <a:srgbClr val="000000"/>
                </a:solidFill>
                <a:latin typeface="-apple-system-font"/>
              </a:rPr>
              <a:t>16KB </a:t>
            </a:r>
            <a:r>
              <a:rPr lang="zh-CN" altLang="en-US" sz="2400" dirty="0">
                <a:solidFill>
                  <a:srgbClr val="000000"/>
                </a:solidFill>
                <a:latin typeface="-apple-system-font"/>
              </a:rPr>
              <a:t>）来存储数据的，操作系统将数据库中的数据加载到内存也是以</a:t>
            </a:r>
            <a:r>
              <a:rPr lang="zh-CN" altLang="en-US" sz="2400" dirty="0">
                <a:solidFill>
                  <a:srgbClr val="FF0000"/>
                </a:solidFill>
                <a:latin typeface="-apple-system-font"/>
              </a:rPr>
              <a:t>数据页为基本单位</a:t>
            </a:r>
            <a:r>
              <a:rPr lang="zh-CN" altLang="en-US" sz="2400" dirty="0">
                <a:solidFill>
                  <a:srgbClr val="000000"/>
                </a:solidFill>
                <a:latin typeface="-apple-system-font"/>
              </a:rPr>
              <a:t>。因此数据库管理存储空间的基本单位是页。</a:t>
            </a:r>
            <a:endParaRPr lang="en-US" altLang="zh-CN" sz="2400" dirty="0">
              <a:solidFill>
                <a:srgbClr val="000000"/>
              </a:solidFill>
              <a:latin typeface="-apple-system-font"/>
            </a:endParaRPr>
          </a:p>
          <a:p>
            <a:r>
              <a:rPr lang="zh-CN" altLang="en-US" sz="2400" dirty="0">
                <a:solidFill>
                  <a:srgbClr val="000000"/>
                </a:solidFill>
                <a:latin typeface="-apple-system-font"/>
              </a:rPr>
              <a:t>页有多种：数据页、索引页、日志页等。</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pic>
        <p:nvPicPr>
          <p:cNvPr id="10" name="图片 9">
            <a:extLst>
              <a:ext uri="{FF2B5EF4-FFF2-40B4-BE49-F238E27FC236}">
                <a16:creationId xmlns:a16="http://schemas.microsoft.com/office/drawing/2014/main" id="{738CC573-ADD3-4221-88E5-CFA5BCAF8654}"/>
              </a:ext>
            </a:extLst>
          </p:cNvPr>
          <p:cNvPicPr>
            <a:picLocks noChangeAspect="1"/>
          </p:cNvPicPr>
          <p:nvPr/>
        </p:nvPicPr>
        <p:blipFill>
          <a:blip r:embed="rId3"/>
          <a:stretch>
            <a:fillRect/>
          </a:stretch>
        </p:blipFill>
        <p:spPr>
          <a:xfrm>
            <a:off x="8035113" y="3229671"/>
            <a:ext cx="3107808" cy="3660307"/>
          </a:xfrm>
          <a:prstGeom prst="rect">
            <a:avLst/>
          </a:prstGeom>
        </p:spPr>
      </p:pic>
      <p:sp>
        <p:nvSpPr>
          <p:cNvPr id="11" name="矩形 10">
            <a:extLst>
              <a:ext uri="{FF2B5EF4-FFF2-40B4-BE49-F238E27FC236}">
                <a16:creationId xmlns:a16="http://schemas.microsoft.com/office/drawing/2014/main" id="{83276FDE-45E5-4AC8-9761-CE9AD72123E1}"/>
              </a:ext>
            </a:extLst>
          </p:cNvPr>
          <p:cNvSpPr/>
          <p:nvPr/>
        </p:nvSpPr>
        <p:spPr>
          <a:xfrm>
            <a:off x="838200" y="3838100"/>
            <a:ext cx="6891670" cy="2677656"/>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      为快速检索和科学存储，数据页又被大致分为</a:t>
            </a:r>
            <a:r>
              <a:rPr lang="en-US" altLang="zh-CN" sz="2400" dirty="0">
                <a:solidFill>
                  <a:srgbClr val="000000"/>
                </a:solidFill>
                <a:latin typeface="微软雅黑" panose="020B0503020204020204" pitchFamily="34" charset="-122"/>
                <a:ea typeface="微软雅黑" panose="020B0503020204020204" pitchFamily="34" charset="-122"/>
              </a:rPr>
              <a:t>7</a:t>
            </a:r>
            <a:r>
              <a:rPr lang="zh-CN" altLang="en-US" sz="2400" dirty="0">
                <a:solidFill>
                  <a:srgbClr val="000000"/>
                </a:solidFill>
                <a:latin typeface="微软雅黑" panose="020B0503020204020204" pitchFamily="34" charset="-122"/>
                <a:ea typeface="微软雅黑" panose="020B0503020204020204" pitchFamily="34" charset="-122"/>
              </a:rPr>
              <a:t>个部分，基于</a:t>
            </a:r>
            <a:r>
              <a:rPr lang="en-US" altLang="zh-CN" sz="2400" dirty="0">
                <a:solidFill>
                  <a:srgbClr val="000000"/>
                </a:solidFill>
                <a:latin typeface="微软雅黑" panose="020B0503020204020204" pitchFamily="34" charset="-122"/>
                <a:ea typeface="微软雅黑" panose="020B0503020204020204" pitchFamily="34" charset="-122"/>
              </a:rPr>
              <a:t>File Header</a:t>
            </a:r>
            <a:r>
              <a:rPr lang="zh-CN" altLang="en-US" sz="2400" dirty="0">
                <a:solidFill>
                  <a:srgbClr val="000000"/>
                </a:solidFill>
                <a:latin typeface="微软雅黑" panose="020B0503020204020204" pitchFamily="34" charset="-122"/>
                <a:ea typeface="微软雅黑" panose="020B0503020204020204" pitchFamily="34" charset="-122"/>
              </a:rPr>
              <a:t>中记录的上一页、下一页信息构成一个</a:t>
            </a:r>
            <a:r>
              <a:rPr lang="zh-CN" altLang="en-US" sz="2400" dirty="0">
                <a:solidFill>
                  <a:srgbClr val="FF0000"/>
                </a:solidFill>
                <a:latin typeface="微软雅黑" panose="020B0503020204020204" pitchFamily="34" charset="-122"/>
                <a:ea typeface="微软雅黑" panose="020B0503020204020204" pitchFamily="34" charset="-122"/>
              </a:rPr>
              <a:t>页之间的双向链表</a:t>
            </a:r>
            <a:r>
              <a:rPr lang="zh-CN" altLang="en-US" sz="2400" dirty="0">
                <a:solidFill>
                  <a:srgbClr val="000000"/>
                </a:solidFill>
                <a:latin typeface="微软雅黑" panose="020B0503020204020204" pitchFamily="34" charset="-122"/>
                <a:ea typeface="微软雅黑" panose="020B0503020204020204" pitchFamily="34" charset="-122"/>
              </a:rPr>
              <a:t>，页尾部是</a:t>
            </a:r>
            <a:r>
              <a:rPr lang="en-US" altLang="zh-CN" sz="2400" dirty="0">
                <a:solidFill>
                  <a:srgbClr val="FF0000"/>
                </a:solidFill>
                <a:latin typeface="微软雅黑" panose="020B0503020204020204" pitchFamily="34" charset="-122"/>
                <a:ea typeface="微软雅黑" panose="020B0503020204020204" pitchFamily="34" charset="-122"/>
              </a:rPr>
              <a:t>File Trailer</a:t>
            </a:r>
            <a:r>
              <a:rPr lang="zh-CN" altLang="en-US" sz="2400" dirty="0">
                <a:solidFill>
                  <a:srgbClr val="FF0000"/>
                </a:solidFill>
                <a:latin typeface="微软雅黑" panose="020B0503020204020204" pitchFamily="34" charset="-122"/>
                <a:ea typeface="微软雅黑" panose="020B0503020204020204" pitchFamily="34" charset="-122"/>
              </a:rPr>
              <a:t>部分</a:t>
            </a:r>
            <a:r>
              <a:rPr lang="zh-CN" altLang="en-US" sz="2400" dirty="0">
                <a:solidFill>
                  <a:srgbClr val="000000"/>
                </a:solidFill>
                <a:latin typeface="微软雅黑" panose="020B0503020204020204" pitchFamily="34" charset="-122"/>
                <a:ea typeface="微软雅黑" panose="020B0503020204020204" pitchFamily="34" charset="-122"/>
              </a:rPr>
              <a:t>，由</a:t>
            </a:r>
            <a:r>
              <a:rPr lang="en-US" altLang="zh-CN" sz="2400" dirty="0">
                <a:solidFill>
                  <a:srgbClr val="000000"/>
                </a:solidFill>
                <a:latin typeface="微软雅黑" panose="020B0503020204020204" pitchFamily="34" charset="-122"/>
                <a:ea typeface="微软雅黑" panose="020B0503020204020204" pitchFamily="34" charset="-122"/>
              </a:rPr>
              <a:t>8</a:t>
            </a:r>
            <a:r>
              <a:rPr lang="zh-CN" altLang="en-US" sz="2400" dirty="0">
                <a:solidFill>
                  <a:srgbClr val="000000"/>
                </a:solidFill>
                <a:latin typeface="微软雅黑" panose="020B0503020204020204" pitchFamily="34" charset="-122"/>
                <a:ea typeface="微软雅黑" panose="020B0503020204020204" pitchFamily="34" charset="-122"/>
              </a:rPr>
              <a:t>个字节组成，存储页面的</a:t>
            </a:r>
            <a:r>
              <a:rPr lang="zh-CN" altLang="en-US" sz="2400" dirty="0">
                <a:solidFill>
                  <a:srgbClr val="FF0000"/>
                </a:solidFill>
                <a:latin typeface="微软雅黑" panose="020B0503020204020204" pitchFamily="34" charset="-122"/>
                <a:ea typeface="微软雅黑" panose="020B0503020204020204" pitchFamily="34" charset="-122"/>
              </a:rPr>
              <a:t>校验和</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字节）、日志序列位置（</a:t>
            </a:r>
            <a:r>
              <a:rPr lang="en-US" altLang="zh-CN" sz="2400" dirty="0">
                <a:solidFill>
                  <a:srgbClr val="00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同</a:t>
            </a:r>
            <a:r>
              <a:rPr lang="en-US" altLang="zh-CN" sz="2400" dirty="0">
                <a:solidFill>
                  <a:srgbClr val="FF0000"/>
                </a:solidFill>
                <a:latin typeface="微软雅黑" panose="020B0503020204020204" pitchFamily="34" charset="-122"/>
                <a:ea typeface="微软雅黑" panose="020B0503020204020204" pitchFamily="34" charset="-122"/>
              </a:rPr>
              <a:t>File Header</a:t>
            </a:r>
            <a:r>
              <a:rPr lang="zh-CN" altLang="en-US" sz="2400" dirty="0">
                <a:solidFill>
                  <a:srgbClr val="FF0000"/>
                </a:solidFill>
                <a:latin typeface="微软雅黑" panose="020B0503020204020204" pitchFamily="34" charset="-122"/>
                <a:ea typeface="微软雅黑" panose="020B0503020204020204" pitchFamily="34" charset="-122"/>
              </a:rPr>
              <a:t>中的校验和、</a:t>
            </a:r>
            <a:r>
              <a:rPr lang="en-US" altLang="zh-CN" sz="2400" dirty="0">
                <a:solidFill>
                  <a:srgbClr val="FF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相对应，用来校验文件数据同步的完整性。</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089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dirty="0">
                <a:solidFill>
                  <a:srgbClr val="000000"/>
                </a:solidFill>
                <a:latin typeface="-apple-system-font"/>
              </a:rPr>
              <a:t>数据页之间通过双向链表连接</a:t>
            </a:r>
            <a:endParaRPr lang="en-US" altLang="zh-CN" sz="2400" dirty="0">
              <a:solidFill>
                <a:srgbClr val="000000"/>
              </a:solidFill>
              <a:latin typeface="-apple-system-font"/>
            </a:endParaRPr>
          </a:p>
          <a:p>
            <a:r>
              <a:rPr lang="zh-CN" altLang="en-US" sz="2400" dirty="0">
                <a:solidFill>
                  <a:srgbClr val="000000"/>
                </a:solidFill>
                <a:latin typeface="-apple-system-font"/>
              </a:rPr>
              <a:t>          </a:t>
            </a:r>
            <a:r>
              <a:rPr lang="zh-CN" altLang="en-US" sz="2400" dirty="0">
                <a:solidFill>
                  <a:srgbClr val="000000"/>
                </a:solidFill>
                <a:latin typeface="宋体" panose="02010600030101010101" pitchFamily="2" charset="-122"/>
                <a:ea typeface="宋体" panose="02010600030101010101" pitchFamily="2" charset="-122"/>
              </a:rPr>
              <a:t>↓</a:t>
            </a:r>
            <a:endParaRPr lang="en-US" altLang="zh-CN" sz="2400" dirty="0">
              <a:solidFill>
                <a:srgbClr val="000000"/>
              </a:solidFill>
              <a:latin typeface="宋体" panose="02010600030101010101" pitchFamily="2" charset="-122"/>
              <a:ea typeface="宋体" panose="02010600030101010101" pitchFamily="2" charset="-122"/>
            </a:endParaRPr>
          </a:p>
          <a:p>
            <a:r>
              <a:rPr lang="en-US" altLang="zh-CN" sz="2400" dirty="0">
                <a:solidFill>
                  <a:srgbClr val="000000"/>
                </a:solidFill>
                <a:latin typeface="宋体" panose="02010600030101010101" pitchFamily="2" charset="-122"/>
                <a:ea typeface="宋体" panose="02010600030101010101" pitchFamily="2" charset="-122"/>
              </a:rPr>
              <a:t>    </a:t>
            </a:r>
            <a:r>
              <a:rPr lang="zh-CN" altLang="en-US" sz="2400" dirty="0">
                <a:solidFill>
                  <a:srgbClr val="FF0000"/>
                </a:solidFill>
                <a:latin typeface="-apple-system-font"/>
              </a:rPr>
              <a:t>物理</a:t>
            </a:r>
            <a:r>
              <a:rPr lang="zh-CN" altLang="en-US" sz="2400" dirty="0">
                <a:solidFill>
                  <a:srgbClr val="000000"/>
                </a:solidFill>
                <a:latin typeface="-apple-system-font"/>
              </a:rPr>
              <a:t>空间上数据页之间并</a:t>
            </a:r>
            <a:r>
              <a:rPr lang="zh-CN" altLang="en-US" sz="2400" dirty="0">
                <a:solidFill>
                  <a:srgbClr val="FF0000"/>
                </a:solidFill>
                <a:latin typeface="-apple-system-font"/>
              </a:rPr>
              <a:t>不一定是连续的</a:t>
            </a:r>
            <a:r>
              <a:rPr lang="zh-CN" altLang="en-US" sz="2400" dirty="0">
                <a:solidFill>
                  <a:srgbClr val="000000"/>
                </a:solidFill>
                <a:latin typeface="-apple-system-font"/>
              </a:rPr>
              <a:t>，但</a:t>
            </a:r>
            <a:r>
              <a:rPr lang="en-US" altLang="zh-CN" sz="2400" dirty="0">
                <a:solidFill>
                  <a:srgbClr val="000000"/>
                </a:solidFill>
                <a:latin typeface="-apple-system-font"/>
              </a:rPr>
              <a:t>Mysql</a:t>
            </a:r>
            <a:r>
              <a:rPr lang="zh-CN" altLang="en-US" sz="2400" dirty="0">
                <a:solidFill>
                  <a:srgbClr val="000000"/>
                </a:solidFill>
                <a:latin typeface="-apple-system-font"/>
              </a:rPr>
              <a:t>尽可能的会去保证数据页在物理空间上的连续，物理空间连续意味着可能更多的使用到顺序</a:t>
            </a:r>
            <a:r>
              <a:rPr lang="en-US" altLang="zh-CN" sz="2400" dirty="0">
                <a:solidFill>
                  <a:srgbClr val="000000"/>
                </a:solidFill>
                <a:latin typeface="-apple-system-font"/>
              </a:rPr>
              <a:t>I/O</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在页中，用户记录按</a:t>
            </a:r>
            <a:r>
              <a:rPr lang="zh-CN" altLang="en-US" sz="2400" dirty="0">
                <a:solidFill>
                  <a:srgbClr val="FF0000"/>
                </a:solidFill>
                <a:latin typeface="-apple-system-font"/>
              </a:rPr>
              <a:t>主键</a:t>
            </a:r>
            <a:r>
              <a:rPr lang="en-US" altLang="zh-CN" sz="2400" dirty="0">
                <a:solidFill>
                  <a:srgbClr val="FF0000"/>
                </a:solidFill>
                <a:latin typeface="-apple-system-font"/>
              </a:rPr>
              <a:t>id</a:t>
            </a:r>
            <a:r>
              <a:rPr lang="zh-CN" altLang="en-US" sz="2400" dirty="0">
                <a:solidFill>
                  <a:srgbClr val="FF0000"/>
                </a:solidFill>
                <a:latin typeface="-apple-system-font"/>
              </a:rPr>
              <a:t>大小顺序存储</a:t>
            </a:r>
            <a:r>
              <a:rPr lang="zh-CN" altLang="en-US" sz="2400" dirty="0">
                <a:solidFill>
                  <a:srgbClr val="000000"/>
                </a:solidFill>
                <a:latin typeface="-apple-system-font"/>
              </a:rPr>
              <a:t>，依据主键</a:t>
            </a:r>
            <a:r>
              <a:rPr lang="en-US" altLang="zh-CN" sz="2400" dirty="0">
                <a:solidFill>
                  <a:srgbClr val="000000"/>
                </a:solidFill>
                <a:latin typeface="-apple-system-font"/>
              </a:rPr>
              <a:t>id</a:t>
            </a:r>
            <a:r>
              <a:rPr lang="zh-CN" altLang="en-US" sz="2400" dirty="0">
                <a:solidFill>
                  <a:srgbClr val="000000"/>
                </a:solidFill>
                <a:latin typeface="-apple-system-font"/>
              </a:rPr>
              <a:t>查找记录（可以使用二分查找提高效率），在一个</a:t>
            </a:r>
            <a:r>
              <a:rPr lang="zh-CN" altLang="en-US" sz="2400" dirty="0">
                <a:solidFill>
                  <a:srgbClr val="FF0000"/>
                </a:solidFill>
                <a:latin typeface="-apple-system-font"/>
              </a:rPr>
              <a:t>数据页中查找一条记录</a:t>
            </a:r>
            <a:r>
              <a:rPr lang="zh-CN" altLang="en-US" sz="2400" dirty="0">
                <a:solidFill>
                  <a:srgbClr val="000000"/>
                </a:solidFill>
                <a:latin typeface="-apple-system-font"/>
              </a:rPr>
              <a:t>的过程分为两步：</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1</a:t>
            </a:r>
            <a:r>
              <a:rPr lang="zh-CN" altLang="en-US" sz="2400" dirty="0">
                <a:solidFill>
                  <a:srgbClr val="000000"/>
                </a:solidFill>
                <a:latin typeface="-apple-system-font"/>
              </a:rPr>
              <a:t>）通过二分法确定该记录所在的槽，并找到该槽所在分组中主键值最小的那条记录；</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2</a:t>
            </a:r>
            <a:r>
              <a:rPr lang="zh-CN" altLang="en-US" sz="2400" dirty="0">
                <a:solidFill>
                  <a:srgbClr val="000000"/>
                </a:solidFill>
                <a:latin typeface="-apple-system-font"/>
              </a:rPr>
              <a:t>）通过记录的</a:t>
            </a:r>
            <a:r>
              <a:rPr lang="en-US" altLang="zh-CN" sz="2400" dirty="0">
                <a:solidFill>
                  <a:srgbClr val="000000"/>
                </a:solidFill>
                <a:latin typeface="-apple-system-font"/>
              </a:rPr>
              <a:t>next_record</a:t>
            </a:r>
            <a:r>
              <a:rPr lang="zh-CN" altLang="en-US" sz="2400" dirty="0">
                <a:solidFill>
                  <a:srgbClr val="000000"/>
                </a:solidFill>
                <a:latin typeface="-apple-system-font"/>
              </a:rPr>
              <a:t>属性遍历该槽所在的组中的各个记录。</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Tree>
    <p:extLst>
      <p:ext uri="{BB962C8B-B14F-4D97-AF65-F5344CB8AC3E}">
        <p14:creationId xmlns:p14="http://schemas.microsoft.com/office/powerpoint/2010/main" val="136956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区</a:t>
            </a:r>
            <a:endParaRPr lang="en-US" altLang="zh-CN" sz="2400" b="1" dirty="0">
              <a:solidFill>
                <a:srgbClr val="000000"/>
              </a:solidFill>
              <a:latin typeface="-apple-system-font"/>
            </a:endParaRPr>
          </a:p>
          <a:p>
            <a:r>
              <a:rPr lang="zh-CN" altLang="en-US" sz="2400" dirty="0">
                <a:solidFill>
                  <a:srgbClr val="000000"/>
                </a:solidFill>
                <a:latin typeface="-apple-system-font"/>
              </a:rPr>
              <a:t>        为了</a:t>
            </a:r>
            <a:r>
              <a:rPr lang="zh-CN" altLang="en-US" sz="2400" dirty="0">
                <a:solidFill>
                  <a:srgbClr val="FF0000"/>
                </a:solidFill>
                <a:latin typeface="-apple-system-font"/>
              </a:rPr>
              <a:t>尽可能的将数据顺序存储</a:t>
            </a:r>
            <a:r>
              <a:rPr lang="zh-CN" altLang="en-US" sz="2400" dirty="0">
                <a:solidFill>
                  <a:srgbClr val="000000"/>
                </a:solidFill>
                <a:latin typeface="-apple-system-font"/>
              </a:rPr>
              <a:t>从而有利于顺序</a:t>
            </a:r>
            <a:r>
              <a:rPr lang="en-US" altLang="zh-CN" sz="2400" dirty="0">
                <a:solidFill>
                  <a:srgbClr val="000000"/>
                </a:solidFill>
                <a:latin typeface="-apple-system-font"/>
              </a:rPr>
              <a:t>I/O</a:t>
            </a:r>
            <a:r>
              <a:rPr lang="zh-CN" altLang="en-US" sz="2400" dirty="0">
                <a:solidFill>
                  <a:srgbClr val="000000"/>
                </a:solidFill>
                <a:latin typeface="-apple-system-font"/>
              </a:rPr>
              <a:t>提高磁盘加载速度，又添加了区的概念，一个</a:t>
            </a:r>
            <a:r>
              <a:rPr lang="zh-CN" altLang="en-US" sz="2400" dirty="0">
                <a:solidFill>
                  <a:srgbClr val="FF0000"/>
                </a:solidFill>
                <a:latin typeface="-apple-system-font"/>
              </a:rPr>
              <a:t>区默认由</a:t>
            </a:r>
            <a:r>
              <a:rPr lang="en-US" altLang="zh-CN" sz="2400" dirty="0">
                <a:solidFill>
                  <a:srgbClr val="FF0000"/>
                </a:solidFill>
                <a:latin typeface="-apple-system-font"/>
              </a:rPr>
              <a:t>64</a:t>
            </a:r>
            <a:r>
              <a:rPr lang="zh-CN" altLang="en-US" sz="2400" dirty="0">
                <a:solidFill>
                  <a:srgbClr val="FF0000"/>
                </a:solidFill>
                <a:latin typeface="-apple-system-font"/>
              </a:rPr>
              <a:t>个页组成</a:t>
            </a:r>
            <a:r>
              <a:rPr lang="zh-CN" altLang="en-US" sz="2400" dirty="0">
                <a:solidFill>
                  <a:srgbClr val="000000"/>
                </a:solidFill>
                <a:latin typeface="-apple-system-font"/>
              </a:rPr>
              <a:t>（默认</a:t>
            </a:r>
            <a:r>
              <a:rPr lang="en-US" altLang="zh-CN" sz="2400" dirty="0">
                <a:solidFill>
                  <a:srgbClr val="000000"/>
                </a:solidFill>
                <a:latin typeface="-apple-system-font"/>
              </a:rPr>
              <a:t>16KB*64=1M</a:t>
            </a:r>
            <a:r>
              <a:rPr lang="zh-CN" altLang="en-US" sz="2400" dirty="0">
                <a:solidFill>
                  <a:srgbClr val="000000"/>
                </a:solidFill>
                <a:latin typeface="-apple-system-font"/>
              </a:rPr>
              <a:t>）。在插入大量数据的时候，</a:t>
            </a:r>
            <a:r>
              <a:rPr lang="en-US" altLang="zh-CN" sz="2400" dirty="0">
                <a:solidFill>
                  <a:srgbClr val="000000"/>
                </a:solidFill>
                <a:latin typeface="-apple-system-font"/>
              </a:rPr>
              <a:t>Innodb</a:t>
            </a:r>
            <a:r>
              <a:rPr lang="zh-CN" altLang="en-US" sz="2400" dirty="0">
                <a:solidFill>
                  <a:srgbClr val="000000"/>
                </a:solidFill>
                <a:latin typeface="-apple-system-font"/>
              </a:rPr>
              <a:t>还可以申请多个连续的区存放数据。</a:t>
            </a:r>
            <a:endParaRPr lang="en-US" altLang="zh-CN" sz="2400" dirty="0">
              <a:solidFill>
                <a:srgbClr val="000000"/>
              </a:solidFill>
              <a:latin typeface="-apple-system-font"/>
            </a:endParaRPr>
          </a:p>
          <a:p>
            <a:r>
              <a:rPr lang="zh-CN" altLang="en-US" sz="2400" dirty="0">
                <a:solidFill>
                  <a:srgbClr val="000000"/>
                </a:solidFill>
                <a:latin typeface="-apple-system-font"/>
              </a:rPr>
              <a:t>        然而区的管理还需要细化，在数据量比较少时，区中往往有很多空间不能被有效利用，因此又将</a:t>
            </a:r>
            <a:r>
              <a:rPr lang="zh-CN" altLang="en-US" sz="2400" dirty="0">
                <a:solidFill>
                  <a:srgbClr val="FF0000"/>
                </a:solidFill>
                <a:latin typeface="-apple-system-font"/>
              </a:rPr>
              <a:t>区进一步分为了四种</a:t>
            </a:r>
            <a:r>
              <a:rPr lang="zh-CN" altLang="en-US" sz="2400" dirty="0">
                <a:solidFill>
                  <a:srgbClr val="000000"/>
                </a:solidFill>
                <a:latin typeface="-apple-system-font"/>
              </a:rPr>
              <a:t>：空闲的区、有剩余空间的碎片区、没有剩余空间的碎片区、附属于某个段的区。</a:t>
            </a:r>
            <a:endParaRPr lang="en-US" altLang="zh-CN" sz="2400" dirty="0">
              <a:solidFill>
                <a:srgbClr val="000000"/>
              </a:solidFill>
              <a:latin typeface="-apple-system-font"/>
            </a:endParaRPr>
          </a:p>
          <a:p>
            <a:r>
              <a:rPr lang="zh-CN" altLang="en-US" sz="2400" dirty="0">
                <a:solidFill>
                  <a:srgbClr val="000000"/>
                </a:solidFill>
                <a:latin typeface="-apple-system-font"/>
              </a:rPr>
              <a:t>        在数据表存储数据比较少的情况下，</a:t>
            </a:r>
            <a:r>
              <a:rPr lang="zh-CN" altLang="en-US" sz="2400" dirty="0">
                <a:solidFill>
                  <a:srgbClr val="FF0000"/>
                </a:solidFill>
                <a:latin typeface="-apple-system-font"/>
              </a:rPr>
              <a:t>使用有剩余空间的碎片区</a:t>
            </a:r>
            <a:r>
              <a:rPr lang="zh-CN" altLang="en-US" sz="2400" dirty="0">
                <a:solidFill>
                  <a:srgbClr val="000000"/>
                </a:solidFill>
                <a:latin typeface="-apple-system-font"/>
              </a:rPr>
              <a:t>存储数据。</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42301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引擎索引和数据是</a:t>
            </a:r>
            <a:r>
              <a:rPr lang="zh-CN" altLang="en-US" sz="2400" dirty="0">
                <a:solidFill>
                  <a:srgbClr val="FF0000"/>
                </a:solidFill>
                <a:latin typeface="-apple-system-font"/>
              </a:rPr>
              <a:t>放在一起</a:t>
            </a:r>
            <a:r>
              <a:rPr lang="zh-CN" altLang="en-US" sz="2400" dirty="0">
                <a:solidFill>
                  <a:srgbClr val="000000"/>
                </a:solidFill>
                <a:latin typeface="-apple-system-font"/>
              </a:rPr>
              <a:t>的</a:t>
            </a:r>
            <a:r>
              <a:rPr lang="en-US" altLang="zh-CN" sz="2400" dirty="0">
                <a:solidFill>
                  <a:srgbClr val="000000"/>
                </a:solidFill>
                <a:latin typeface="-apple-system-font"/>
              </a:rPr>
              <a:t>(</a:t>
            </a:r>
            <a:r>
              <a:rPr lang="zh-CN" altLang="en-US" sz="2400" dirty="0">
                <a:solidFill>
                  <a:srgbClr val="000000"/>
                </a:solidFill>
                <a:latin typeface="-apple-system-font"/>
              </a:rPr>
              <a:t>这是</a:t>
            </a:r>
            <a:r>
              <a:rPr lang="zh-CN" altLang="en-US" sz="2400" dirty="0">
                <a:solidFill>
                  <a:srgbClr val="FF0000"/>
                </a:solidFill>
                <a:latin typeface="-apple-system-font"/>
              </a:rPr>
              <a:t>聚簇索引</a:t>
            </a:r>
            <a:r>
              <a:rPr lang="zh-CN" altLang="en-US" sz="2400" dirty="0">
                <a:solidFill>
                  <a:srgbClr val="000000"/>
                </a:solidFill>
                <a:latin typeface="-apple-system-font"/>
              </a:rPr>
              <a:t>的概念</a:t>
            </a:r>
            <a:r>
              <a:rPr lang="en-US" altLang="zh-CN" sz="2400" dirty="0">
                <a:solidFill>
                  <a:srgbClr val="000000"/>
                </a:solidFill>
                <a:latin typeface="-apple-system-font"/>
              </a:rPr>
              <a:t>)</a:t>
            </a:r>
            <a:r>
              <a:rPr lang="zh-CN" altLang="en-US" sz="2400" dirty="0">
                <a:solidFill>
                  <a:srgbClr val="000000"/>
                </a:solidFill>
                <a:latin typeface="-apple-system-font"/>
              </a:rPr>
              <a:t>，将数据和索引都存储成一个</a:t>
            </a:r>
            <a:r>
              <a:rPr lang="en-US" altLang="zh-CN" sz="2400" dirty="0">
                <a:solidFill>
                  <a:srgbClr val="000000"/>
                </a:solidFill>
                <a:latin typeface="-apple-system-font"/>
              </a:rPr>
              <a:t>B+</a:t>
            </a:r>
            <a:r>
              <a:rPr lang="zh-CN" altLang="en-US" sz="2400" dirty="0">
                <a:solidFill>
                  <a:srgbClr val="000000"/>
                </a:solidFill>
                <a:latin typeface="-apple-system-font"/>
              </a:rPr>
              <a:t>树结构，但</a:t>
            </a:r>
            <a:r>
              <a:rPr lang="zh-CN" altLang="en-US" sz="2400" dirty="0">
                <a:solidFill>
                  <a:srgbClr val="FF0000"/>
                </a:solidFill>
                <a:latin typeface="-apple-system-font"/>
              </a:rPr>
              <a:t>存储索引的页和存储数据的页是不同类型的</a:t>
            </a:r>
            <a:r>
              <a:rPr lang="zh-CN" altLang="en-US" sz="2400" dirty="0">
                <a:solidFill>
                  <a:srgbClr val="000000"/>
                </a:solidFill>
                <a:latin typeface="-apple-system-font"/>
              </a:rPr>
              <a:t>，在</a:t>
            </a:r>
            <a:r>
              <a:rPr lang="zh-CN" altLang="en-US" sz="2400" dirty="0">
                <a:solidFill>
                  <a:srgbClr val="FF0000"/>
                </a:solidFill>
                <a:latin typeface="-apple-system-font"/>
              </a:rPr>
              <a:t>表空间中，索引和数据也是分开存储的</a:t>
            </a:r>
            <a:r>
              <a:rPr lang="zh-CN" altLang="en-US" sz="2400" dirty="0">
                <a:solidFill>
                  <a:srgbClr val="000000"/>
                </a:solidFill>
                <a:latin typeface="-apple-system-font"/>
              </a:rPr>
              <a:t>。此外，还有关于</a:t>
            </a:r>
            <a:r>
              <a:rPr lang="zh-CN" altLang="en-US" sz="2400" dirty="0">
                <a:solidFill>
                  <a:srgbClr val="FF0000"/>
                </a:solidFill>
                <a:latin typeface="-apple-system-font"/>
              </a:rPr>
              <a:t>事务处理</a:t>
            </a:r>
            <a:r>
              <a:rPr lang="zh-CN" altLang="en-US" sz="2400" dirty="0">
                <a:solidFill>
                  <a:srgbClr val="000000"/>
                </a:solidFill>
                <a:latin typeface="-apple-system-font"/>
              </a:rPr>
              <a:t>也有不同的数据。为了更好的区分这些，</a:t>
            </a:r>
            <a:r>
              <a:rPr lang="en-US" altLang="zh-CN" sz="2400" dirty="0">
                <a:solidFill>
                  <a:srgbClr val="000000"/>
                </a:solidFill>
                <a:latin typeface="-apple-system-font"/>
              </a:rPr>
              <a:t>Innodb</a:t>
            </a:r>
            <a:r>
              <a:rPr lang="zh-CN" altLang="en-US" sz="2400" dirty="0">
                <a:solidFill>
                  <a:srgbClr val="000000"/>
                </a:solidFill>
                <a:latin typeface="-apple-system-font"/>
              </a:rPr>
              <a:t>使用段的概念，存储用户数据记录的叫</a:t>
            </a:r>
            <a:r>
              <a:rPr lang="zh-CN" altLang="en-US" sz="2400" dirty="0">
                <a:solidFill>
                  <a:srgbClr val="FF0000"/>
                </a:solidFill>
                <a:latin typeface="-apple-system-font"/>
              </a:rPr>
              <a:t>数据段</a:t>
            </a:r>
            <a:r>
              <a:rPr lang="zh-CN" altLang="en-US" sz="2400" dirty="0">
                <a:solidFill>
                  <a:srgbClr val="000000"/>
                </a:solidFill>
                <a:latin typeface="-apple-system-font"/>
              </a:rPr>
              <a:t>，存储索引的叫</a:t>
            </a:r>
            <a:r>
              <a:rPr lang="zh-CN" altLang="en-US" sz="2400" dirty="0">
                <a:solidFill>
                  <a:srgbClr val="FF0000"/>
                </a:solidFill>
                <a:latin typeface="-apple-system-font"/>
              </a:rPr>
              <a:t>索引段</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一个段由很多</a:t>
            </a:r>
            <a:r>
              <a:rPr lang="zh-CN" altLang="en-US" sz="2400" dirty="0">
                <a:solidFill>
                  <a:srgbClr val="FF0000"/>
                </a:solidFill>
                <a:latin typeface="-apple-system-font"/>
              </a:rPr>
              <a:t>附属于它的区</a:t>
            </a:r>
            <a:r>
              <a:rPr lang="zh-CN" altLang="en-US" sz="2400" dirty="0">
                <a:solidFill>
                  <a:srgbClr val="000000"/>
                </a:solidFill>
                <a:latin typeface="-apple-system-font"/>
              </a:rPr>
              <a:t>和一些区的</a:t>
            </a:r>
            <a:r>
              <a:rPr lang="zh-CN" altLang="en-US" sz="2400" dirty="0">
                <a:solidFill>
                  <a:srgbClr val="FF0000"/>
                </a:solidFill>
                <a:latin typeface="-apple-system-font"/>
              </a:rPr>
              <a:t>零散的页</a:t>
            </a:r>
            <a:r>
              <a:rPr lang="zh-CN" altLang="en-US" sz="2400" dirty="0">
                <a:solidFill>
                  <a:srgbClr val="000000"/>
                </a:solidFill>
                <a:latin typeface="-apple-system-font"/>
              </a:rPr>
              <a:t>组成。这样就实现了对特定数据的区分管理。</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84250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fontScale="92500" lnSpcReduction="20000"/>
          </a:bodyPr>
          <a:lstStyle/>
          <a:p>
            <a:r>
              <a:rPr lang="zh-CN" altLang="en-US" sz="2400" b="1" dirty="0">
                <a:solidFill>
                  <a:srgbClr val="000000"/>
                </a:solidFill>
                <a:latin typeface="-apple-system-font"/>
              </a:rPr>
              <a:t>表空间</a:t>
            </a:r>
            <a:endParaRPr lang="en-US" altLang="zh-CN" sz="2400" b="1" dirty="0">
              <a:solidFill>
                <a:srgbClr val="000000"/>
              </a:solidFill>
              <a:latin typeface="-apple-system-font"/>
            </a:endParaRPr>
          </a:p>
          <a:p>
            <a:r>
              <a:rPr lang="zh-CN" altLang="en-US" sz="2400" dirty="0">
                <a:solidFill>
                  <a:srgbClr val="000000"/>
                </a:solidFill>
                <a:latin typeface="-apple-system-font"/>
              </a:rPr>
              <a:t>        为了更好的管理数据，</a:t>
            </a:r>
            <a:r>
              <a:rPr lang="en-US" altLang="zh-CN" sz="2400" dirty="0">
                <a:solidFill>
                  <a:srgbClr val="000000"/>
                </a:solidFill>
                <a:latin typeface="-apple-system-font"/>
              </a:rPr>
              <a:t>Innodb</a:t>
            </a:r>
            <a:r>
              <a:rPr lang="zh-CN" altLang="en-US" sz="2400" dirty="0">
                <a:solidFill>
                  <a:srgbClr val="000000"/>
                </a:solidFill>
                <a:latin typeface="-apple-system-font"/>
              </a:rPr>
              <a:t>引擎将数据表中的数据存储到表空间下，</a:t>
            </a:r>
            <a:r>
              <a:rPr lang="zh-CN" altLang="en-US" sz="2400" dirty="0">
                <a:solidFill>
                  <a:srgbClr val="FF0000"/>
                </a:solidFill>
                <a:latin typeface="-apple-system-font"/>
              </a:rPr>
              <a:t>表空间是一个抽象的概念</a:t>
            </a:r>
            <a:r>
              <a:rPr lang="zh-CN" altLang="en-US" sz="2400" dirty="0">
                <a:solidFill>
                  <a:srgbClr val="000000"/>
                </a:solidFill>
                <a:latin typeface="-apple-system-font"/>
              </a:rPr>
              <a:t>，它对应着文件系统上的</a:t>
            </a:r>
            <a:r>
              <a:rPr lang="zh-CN" altLang="en-US" sz="2400" dirty="0">
                <a:solidFill>
                  <a:srgbClr val="FF0000"/>
                </a:solidFill>
                <a:latin typeface="-apple-system-font"/>
              </a:rPr>
              <a:t>很多文件</a:t>
            </a:r>
            <a:r>
              <a:rPr lang="zh-CN" altLang="en-US" sz="2400" dirty="0">
                <a:solidFill>
                  <a:srgbClr val="000000"/>
                </a:solidFill>
                <a:latin typeface="-apple-system-font"/>
              </a:rPr>
              <a:t>，表空间下有</a:t>
            </a:r>
            <a:r>
              <a:rPr lang="zh-CN" altLang="en-US" sz="2400" dirty="0">
                <a:solidFill>
                  <a:srgbClr val="FF0000"/>
                </a:solidFill>
                <a:latin typeface="-apple-system-font"/>
              </a:rPr>
              <a:t>许多页</a:t>
            </a:r>
            <a:r>
              <a:rPr lang="zh-CN" altLang="en-US" sz="2400" dirty="0">
                <a:solidFill>
                  <a:srgbClr val="000000"/>
                </a:solidFill>
                <a:latin typeface="-apple-system-font"/>
              </a:rPr>
              <a:t>，表数据就存储在这些页中。</a:t>
            </a:r>
            <a:r>
              <a:rPr lang="en-US" altLang="zh-CN" sz="2400" dirty="0">
                <a:solidFill>
                  <a:srgbClr val="000000"/>
                </a:solidFill>
                <a:latin typeface="-apple-system-font"/>
              </a:rPr>
              <a:t>Innodb</a:t>
            </a:r>
            <a:r>
              <a:rPr lang="zh-CN" altLang="en-US" sz="2400" dirty="0">
                <a:solidFill>
                  <a:srgbClr val="000000"/>
                </a:solidFill>
                <a:latin typeface="-apple-system-font"/>
              </a:rPr>
              <a:t>引擎设计了</a:t>
            </a:r>
            <a:r>
              <a:rPr lang="zh-CN" altLang="en-US" sz="2400" dirty="0">
                <a:solidFill>
                  <a:srgbClr val="FF0000"/>
                </a:solidFill>
                <a:latin typeface="-apple-system-font"/>
              </a:rPr>
              <a:t>很多表空间</a:t>
            </a:r>
            <a:r>
              <a:rPr lang="zh-CN" altLang="en-US" sz="2400" dirty="0">
                <a:solidFill>
                  <a:srgbClr val="000000"/>
                </a:solidFill>
                <a:latin typeface="-apple-system-font"/>
              </a:rPr>
              <a:t>，例如：系统表空间、独立表空间、通用表空间（</a:t>
            </a:r>
            <a:r>
              <a:rPr lang="en-US" altLang="zh-CN" sz="2400" dirty="0">
                <a:solidFill>
                  <a:srgbClr val="000000"/>
                </a:solidFill>
                <a:latin typeface="-apple-system-font"/>
              </a:rPr>
              <a:t>general tablespace</a:t>
            </a:r>
            <a:r>
              <a:rPr lang="zh-CN" altLang="en-US" sz="2400" dirty="0">
                <a:solidFill>
                  <a:srgbClr val="000000"/>
                </a:solidFill>
                <a:latin typeface="-apple-system-font"/>
              </a:rPr>
              <a:t>）、</a:t>
            </a:r>
            <a:r>
              <a:rPr lang="en-US" altLang="zh-CN" sz="2400" dirty="0">
                <a:solidFill>
                  <a:srgbClr val="000000"/>
                </a:solidFill>
                <a:latin typeface="-apple-system-font"/>
              </a:rPr>
              <a:t>undo</a:t>
            </a:r>
            <a:r>
              <a:rPr lang="zh-CN" altLang="en-US" sz="2400" dirty="0">
                <a:solidFill>
                  <a:srgbClr val="000000"/>
                </a:solidFill>
                <a:latin typeface="-apple-system-font"/>
              </a:rPr>
              <a:t>表空间（</a:t>
            </a:r>
            <a:r>
              <a:rPr lang="en-US" altLang="zh-CN" sz="2400" dirty="0">
                <a:solidFill>
                  <a:srgbClr val="000000"/>
                </a:solidFill>
                <a:latin typeface="-apple-system-font"/>
              </a:rPr>
              <a:t>undo tablespace</a:t>
            </a:r>
            <a:r>
              <a:rPr lang="zh-CN" altLang="en-US" sz="2400" dirty="0">
                <a:solidFill>
                  <a:srgbClr val="000000"/>
                </a:solidFill>
                <a:latin typeface="-apple-system-font"/>
              </a:rPr>
              <a:t>）、临时表空间（</a:t>
            </a:r>
            <a:r>
              <a:rPr lang="en-US" altLang="zh-CN" sz="2400" dirty="0">
                <a:solidFill>
                  <a:srgbClr val="000000"/>
                </a:solidFill>
                <a:latin typeface="-apple-system-font"/>
              </a:rPr>
              <a:t>temporary tablespace</a:t>
            </a:r>
            <a:r>
              <a:rPr lang="zh-CN" altLang="en-US" sz="2400" dirty="0">
                <a:solidFill>
                  <a:srgbClr val="000000"/>
                </a:solidFill>
                <a:latin typeface="-apple-system-font"/>
              </a:rPr>
              <a:t>）等等。</a:t>
            </a:r>
            <a:endParaRPr lang="en-US" altLang="zh-CN" sz="2400" dirty="0">
              <a:solidFill>
                <a:srgbClr val="000000"/>
              </a:solidFill>
              <a:latin typeface="-apple-system-font"/>
            </a:endParaRPr>
          </a:p>
          <a:p>
            <a:pPr marL="342900" indent="-342900" algn="just">
              <a:buFont typeface="Wingdings" panose="05000000000000000000" pitchFamily="2" charset="2"/>
              <a:buChar char="Ø"/>
            </a:pPr>
            <a:r>
              <a:rPr lang="zh-CN" altLang="en-US" sz="2400" dirty="0">
                <a:solidFill>
                  <a:srgbClr val="000000"/>
                </a:solidFill>
                <a:latin typeface="-apple-system-font"/>
              </a:rPr>
              <a:t>系统表空间：系统表空间只有一份，随着存储数据量的增大自增长。</a:t>
            </a:r>
            <a:r>
              <a:rPr lang="en-US" altLang="zh-CN" sz="2400" dirty="0">
                <a:solidFill>
                  <a:srgbClr val="000000"/>
                </a:solidFill>
                <a:latin typeface="-apple-system-font"/>
              </a:rPr>
              <a:t>MySQL5.5.7</a:t>
            </a:r>
            <a:r>
              <a:rPr lang="zh-CN" altLang="en-US" sz="2400" dirty="0">
                <a:solidFill>
                  <a:srgbClr val="000000"/>
                </a:solidFill>
                <a:latin typeface="-apple-system-font"/>
              </a:rPr>
              <a:t>到</a:t>
            </a:r>
            <a:r>
              <a:rPr lang="en-US" altLang="zh-CN" sz="2400" dirty="0">
                <a:solidFill>
                  <a:srgbClr val="000000"/>
                </a:solidFill>
                <a:latin typeface="-apple-system-font"/>
              </a:rPr>
              <a:t>MySQL5.6.6</a:t>
            </a:r>
            <a:r>
              <a:rPr lang="zh-CN" altLang="en-US" sz="2400" dirty="0">
                <a:solidFill>
                  <a:srgbClr val="000000"/>
                </a:solidFill>
                <a:latin typeface="-apple-system-font"/>
              </a:rPr>
              <a:t>之间的各个版本中，表中的数据都会被默认存储到这个系统表空间。</a:t>
            </a:r>
          </a:p>
          <a:p>
            <a:pPr marL="342900" indent="-342900" algn="just">
              <a:buFont typeface="Wingdings" panose="05000000000000000000" pitchFamily="2" charset="2"/>
              <a:buChar char="Ø"/>
            </a:pPr>
            <a:r>
              <a:rPr lang="zh-CN" altLang="en-US" sz="2400" dirty="0">
                <a:solidFill>
                  <a:srgbClr val="000000"/>
                </a:solidFill>
                <a:latin typeface="-apple-system-font"/>
              </a:rPr>
              <a:t>独立表空间：</a:t>
            </a:r>
            <a:r>
              <a:rPr lang="en-US" altLang="zh-CN" sz="2400" dirty="0">
                <a:solidFill>
                  <a:srgbClr val="000000"/>
                </a:solidFill>
                <a:latin typeface="-apple-system-font"/>
              </a:rPr>
              <a:t>MySQL5.6.6</a:t>
            </a:r>
            <a:r>
              <a:rPr lang="zh-CN" altLang="en-US" sz="2400" dirty="0">
                <a:solidFill>
                  <a:srgbClr val="000000"/>
                </a:solidFill>
                <a:latin typeface="-apple-system-font"/>
              </a:rPr>
              <a:t>之后的版本中，使用了</a:t>
            </a:r>
            <a:r>
              <a:rPr lang="en-US" altLang="zh-CN" sz="2400" dirty="0">
                <a:solidFill>
                  <a:srgbClr val="000000"/>
                </a:solidFill>
                <a:latin typeface="-apple-system-font"/>
              </a:rPr>
              <a:t>Innodb</a:t>
            </a:r>
            <a:r>
              <a:rPr lang="zh-CN" altLang="en-US" sz="2400" dirty="0">
                <a:solidFill>
                  <a:srgbClr val="000000"/>
                </a:solidFill>
                <a:latin typeface="-apple-system-font"/>
              </a:rPr>
              <a:t>引擎的数据表存储到数据表对应的独立表空间中去，</a:t>
            </a:r>
            <a:r>
              <a:rPr lang="zh-CN" altLang="en-US" sz="2400" dirty="0">
                <a:solidFill>
                  <a:srgbClr val="FF0000"/>
                </a:solidFill>
                <a:latin typeface="-apple-system-font"/>
              </a:rPr>
              <a:t>数据表的独立表空间</a:t>
            </a:r>
            <a:r>
              <a:rPr lang="zh-CN" altLang="en-US" sz="2400" dirty="0">
                <a:solidFill>
                  <a:srgbClr val="000000"/>
                </a:solidFill>
                <a:latin typeface="-apple-system-font"/>
              </a:rPr>
              <a:t>文件的名字和数据表名相同，在创建一个数据表的时候，会生成两个文件：表</a:t>
            </a:r>
            <a:r>
              <a:rPr lang="en-US" altLang="zh-CN" sz="2400" dirty="0">
                <a:solidFill>
                  <a:srgbClr val="000000"/>
                </a:solidFill>
                <a:latin typeface="-apple-system-font"/>
              </a:rPr>
              <a:t>.</a:t>
            </a:r>
            <a:r>
              <a:rPr lang="en-US" altLang="zh-CN" sz="2400" dirty="0" err="1">
                <a:solidFill>
                  <a:srgbClr val="000000"/>
                </a:solidFill>
                <a:latin typeface="-apple-system-font"/>
              </a:rPr>
              <a:t>frm</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数据表的属性信息</a:t>
            </a:r>
            <a:r>
              <a:rPr lang="zh-CN" altLang="en-US" sz="2400" dirty="0">
                <a:solidFill>
                  <a:srgbClr val="000000"/>
                </a:solidFill>
                <a:latin typeface="-apple-system-font"/>
              </a:rPr>
              <a:t>，表</a:t>
            </a:r>
            <a:r>
              <a:rPr lang="en-US" altLang="zh-CN" sz="2400" dirty="0">
                <a:solidFill>
                  <a:srgbClr val="000000"/>
                </a:solidFill>
                <a:latin typeface="-apple-system-font"/>
              </a:rPr>
              <a:t>.opt</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数据表的数据和索引</a:t>
            </a:r>
            <a:r>
              <a:rPr lang="zh-CN" altLang="en-US" sz="2400" dirty="0">
                <a:solidFill>
                  <a:srgbClr val="000000"/>
                </a:solidFill>
                <a:latin typeface="-apple-system-font"/>
              </a:rPr>
              <a:t>信息。</a:t>
            </a:r>
          </a:p>
          <a:p>
            <a:r>
              <a:rPr lang="en-US" altLang="zh-CN" sz="2400" dirty="0">
                <a:solidFill>
                  <a:srgbClr val="000000"/>
                </a:solidFill>
                <a:latin typeface="-apple-system-font"/>
              </a:rPr>
              <a:t>      Innodb</a:t>
            </a:r>
            <a:r>
              <a:rPr lang="zh-CN" altLang="en-US" sz="2400" dirty="0">
                <a:solidFill>
                  <a:srgbClr val="000000"/>
                </a:solidFill>
                <a:latin typeface="-apple-system-font"/>
              </a:rPr>
              <a:t>中数据即索引，索引即数据。</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6041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2"/>
            <a:ext cx="10515600" cy="1021010"/>
          </a:xfrm>
        </p:spPr>
        <p:txBody>
          <a:bodyPr>
            <a:normAutofit/>
          </a:bodyPr>
          <a:lstStyle/>
          <a:p>
            <a:r>
              <a:rPr lang="en-US" altLang="zh-CN" sz="2400" dirty="0"/>
              <a:t>InnoDB</a:t>
            </a:r>
            <a:r>
              <a:rPr lang="zh-CN" altLang="en-US" sz="2400" dirty="0"/>
              <a:t>默认创建的主键索引是聚簇索引（</a:t>
            </a:r>
            <a:r>
              <a:rPr lang="en-US" altLang="zh-CN" sz="2400" dirty="0"/>
              <a:t>Clustered Index</a:t>
            </a:r>
            <a:r>
              <a:rPr lang="zh-CN" altLang="en-US" sz="2400" dirty="0"/>
              <a:t>），其它索引都属于辅助索引（</a:t>
            </a:r>
            <a:r>
              <a:rPr lang="en-US" altLang="zh-CN" sz="2400" dirty="0"/>
              <a:t>Secondary Index</a:t>
            </a:r>
            <a:r>
              <a:rPr lang="zh-CN" altLang="en-US" sz="2400" dirty="0"/>
              <a:t>），也被称为二级索引或非聚簇索引。</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pic>
        <p:nvPicPr>
          <p:cNvPr id="5" name="图片 4">
            <a:extLst>
              <a:ext uri="{FF2B5EF4-FFF2-40B4-BE49-F238E27FC236}">
                <a16:creationId xmlns:a16="http://schemas.microsoft.com/office/drawing/2014/main" id="{CE337334-F18E-4C24-A4E3-E80FBB35D0A4}"/>
              </a:ext>
            </a:extLst>
          </p:cNvPr>
          <p:cNvPicPr>
            <a:picLocks noChangeAspect="1"/>
          </p:cNvPicPr>
          <p:nvPr/>
        </p:nvPicPr>
        <p:blipFill>
          <a:blip r:embed="rId3"/>
          <a:stretch>
            <a:fillRect/>
          </a:stretch>
        </p:blipFill>
        <p:spPr>
          <a:xfrm>
            <a:off x="866775" y="2500312"/>
            <a:ext cx="5229225" cy="2308755"/>
          </a:xfrm>
          <a:prstGeom prst="rect">
            <a:avLst/>
          </a:prstGeom>
        </p:spPr>
      </p:pic>
      <p:grpSp>
        <p:nvGrpSpPr>
          <p:cNvPr id="6" name="组合 5">
            <a:extLst>
              <a:ext uri="{FF2B5EF4-FFF2-40B4-BE49-F238E27FC236}">
                <a16:creationId xmlns:a16="http://schemas.microsoft.com/office/drawing/2014/main" id="{C8E6EDC9-615A-4EB5-B4AE-0377B196E524}"/>
              </a:ext>
            </a:extLst>
          </p:cNvPr>
          <p:cNvGrpSpPr/>
          <p:nvPr/>
        </p:nvGrpSpPr>
        <p:grpSpPr>
          <a:xfrm>
            <a:off x="6096001" y="2919942"/>
            <a:ext cx="5716772" cy="3436408"/>
            <a:chOff x="4479412" y="2919942"/>
            <a:chExt cx="7526321" cy="3436408"/>
          </a:xfrm>
        </p:grpSpPr>
        <p:pic>
          <p:nvPicPr>
            <p:cNvPr id="7" name="图片 6">
              <a:extLst>
                <a:ext uri="{FF2B5EF4-FFF2-40B4-BE49-F238E27FC236}">
                  <a16:creationId xmlns:a16="http://schemas.microsoft.com/office/drawing/2014/main" id="{DC075EC9-3A84-4FE3-A728-32ED19B12705}"/>
                </a:ext>
              </a:extLst>
            </p:cNvPr>
            <p:cNvPicPr>
              <a:picLocks noChangeAspect="1"/>
            </p:cNvPicPr>
            <p:nvPr/>
          </p:nvPicPr>
          <p:blipFill>
            <a:blip r:embed="rId4"/>
            <a:stretch>
              <a:fillRect/>
            </a:stretch>
          </p:blipFill>
          <p:spPr>
            <a:xfrm>
              <a:off x="4479412" y="2919942"/>
              <a:ext cx="7526321" cy="3436408"/>
            </a:xfrm>
            <a:prstGeom prst="rect">
              <a:avLst/>
            </a:prstGeom>
          </p:spPr>
        </p:pic>
        <p:cxnSp>
          <p:nvCxnSpPr>
            <p:cNvPr id="8" name="直接箭头连接符 7">
              <a:extLst>
                <a:ext uri="{FF2B5EF4-FFF2-40B4-BE49-F238E27FC236}">
                  <a16:creationId xmlns:a16="http://schemas.microsoft.com/office/drawing/2014/main" id="{9A63B929-BAD3-44D1-99E4-94704D67F551}"/>
                </a:ext>
              </a:extLst>
            </p:cNvPr>
            <p:cNvCxnSpPr/>
            <p:nvPr/>
          </p:nvCxnSpPr>
          <p:spPr>
            <a:xfrm>
              <a:off x="9569541" y="4848823"/>
              <a:ext cx="465667"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259D4A8-2464-4F3E-BD49-5E2F3F168FD7}"/>
                </a:ext>
              </a:extLst>
            </p:cNvPr>
            <p:cNvCxnSpPr>
              <a:cxnSpLocks/>
            </p:cNvCxnSpPr>
            <p:nvPr/>
          </p:nvCxnSpPr>
          <p:spPr>
            <a:xfrm>
              <a:off x="10787269" y="4848823"/>
              <a:ext cx="738810" cy="662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E7980E6-CA74-4773-8088-E42880498DB1}"/>
              </a:ext>
            </a:extLst>
          </p:cNvPr>
          <p:cNvSpPr txBox="1"/>
          <p:nvPr/>
        </p:nvSpPr>
        <p:spPr>
          <a:xfrm>
            <a:off x="866775" y="5165578"/>
            <a:ext cx="3638812" cy="830997"/>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索引设计目标：利用索引减少数据访问量的放大。</a:t>
            </a:r>
          </a:p>
        </p:txBody>
      </p:sp>
    </p:spTree>
    <p:extLst>
      <p:ext uri="{BB962C8B-B14F-4D97-AF65-F5344CB8AC3E}">
        <p14:creationId xmlns:p14="http://schemas.microsoft.com/office/powerpoint/2010/main" val="307938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solidFill>
                  <a:srgbClr val="000000"/>
                </a:solidFill>
                <a:latin typeface="PingFang SC"/>
              </a:rPr>
              <a:t>InnoDB</a:t>
            </a:r>
            <a:r>
              <a:rPr lang="zh-CN" altLang="en-US" sz="2400" dirty="0">
                <a:solidFill>
                  <a:srgbClr val="000000"/>
                </a:solidFill>
                <a:latin typeface="PingFang SC"/>
              </a:rPr>
              <a:t>使用聚簇索引，聚簇索引中的叶子节点记录了主键值、事务</a:t>
            </a:r>
            <a:r>
              <a:rPr lang="en-US" altLang="zh-CN" sz="2400" dirty="0">
                <a:solidFill>
                  <a:srgbClr val="000000"/>
                </a:solidFill>
                <a:latin typeface="PingFang SC"/>
              </a:rPr>
              <a:t>id</a:t>
            </a:r>
            <a:r>
              <a:rPr lang="zh-CN" altLang="en-US" sz="2400" dirty="0">
                <a:solidFill>
                  <a:srgbClr val="000000"/>
                </a:solidFill>
                <a:latin typeface="PingFang SC"/>
              </a:rPr>
              <a:t>、用于事务和</a:t>
            </a:r>
            <a:r>
              <a:rPr lang="en-US" altLang="zh-CN" sz="2400" dirty="0">
                <a:solidFill>
                  <a:srgbClr val="000000"/>
                </a:solidFill>
                <a:latin typeface="PingFang SC"/>
              </a:rPr>
              <a:t>MVCC</a:t>
            </a:r>
            <a:r>
              <a:rPr lang="zh-CN" altLang="en-US" sz="2400" dirty="0">
                <a:solidFill>
                  <a:srgbClr val="000000"/>
                </a:solidFill>
                <a:latin typeface="PingFang SC"/>
              </a:rPr>
              <a:t>的回流指针以及</a:t>
            </a:r>
            <a:r>
              <a:rPr lang="zh-CN" altLang="en-US" sz="2400" dirty="0">
                <a:solidFill>
                  <a:srgbClr val="FF0000"/>
                </a:solidFill>
                <a:latin typeface="PingFang SC"/>
              </a:rPr>
              <a:t>所有的剩余列</a:t>
            </a:r>
            <a:r>
              <a:rPr lang="zh-CN" altLang="en-US" sz="2400" dirty="0">
                <a:solidFill>
                  <a:srgbClr val="000000"/>
                </a:solidFill>
                <a:latin typeface="PingFang SC"/>
              </a:rPr>
              <a:t>。</a:t>
            </a:r>
            <a:endParaRPr lang="en-US" altLang="zh-CN" sz="2400" dirty="0">
              <a:solidFill>
                <a:srgbClr val="000000"/>
              </a:solidFill>
              <a:latin typeface="PingFang SC"/>
            </a:endParaRPr>
          </a:p>
          <a:p>
            <a:r>
              <a:rPr lang="zh-CN" altLang="en-US" sz="2400" dirty="0">
                <a:solidFill>
                  <a:srgbClr val="000000"/>
                </a:solidFill>
                <a:latin typeface="PingFang SC"/>
              </a:rPr>
              <a:t>        如果使用主键索引查询商品，则会按照</a:t>
            </a:r>
            <a:r>
              <a:rPr lang="en-US" altLang="zh-CN" sz="2400" dirty="0">
                <a:solidFill>
                  <a:srgbClr val="000000"/>
                </a:solidFill>
                <a:latin typeface="PingFang SC"/>
              </a:rPr>
              <a:t>B+</a:t>
            </a:r>
            <a:r>
              <a:rPr lang="zh-CN" altLang="en-US" sz="2400" dirty="0">
                <a:solidFill>
                  <a:srgbClr val="000000"/>
                </a:solidFill>
                <a:latin typeface="PingFang SC"/>
              </a:rPr>
              <a:t>树的索引找到对应的叶子节点，直接获取到行数据。</a:t>
            </a:r>
            <a:endParaRPr lang="en-US" altLang="zh-CN" sz="2400" dirty="0">
              <a:solidFill>
                <a:srgbClr val="000000"/>
              </a:solidFill>
              <a:latin typeface="PingFang SC"/>
            </a:endParaRPr>
          </a:p>
          <a:p>
            <a:r>
              <a:rPr lang="zh-CN" altLang="en-US" sz="2400" b="1" dirty="0">
                <a:latin typeface="PingFang SC"/>
              </a:rPr>
              <a:t>回表的概念：先通过辅助索引扫描出数据所在的行，再通过行主键</a:t>
            </a:r>
            <a:r>
              <a:rPr lang="en-US" altLang="zh-CN" sz="2400" b="1" dirty="0">
                <a:latin typeface="PingFang SC"/>
              </a:rPr>
              <a:t>id</a:t>
            </a:r>
            <a:r>
              <a:rPr lang="zh-CN" altLang="en-US" sz="2400" b="1" dirty="0">
                <a:latin typeface="PingFang SC"/>
              </a:rPr>
              <a:t>取出索引中未提供的数据，即基于非主键索引的查询需要多扫描一棵索引树。</a:t>
            </a:r>
            <a:endParaRPr lang="zh-CN" altLang="en-US" sz="2400" dirty="0">
              <a:latin typeface="PingFang SC"/>
            </a:endParaRPr>
          </a:p>
          <a:p>
            <a:r>
              <a:rPr lang="zh-CN" altLang="en-US" sz="2400" dirty="0">
                <a:solidFill>
                  <a:srgbClr val="000000"/>
                </a:solidFill>
                <a:latin typeface="PingFang SC"/>
              </a:rPr>
              <a:t>例：根据商品编码</a:t>
            </a:r>
            <a:r>
              <a:rPr lang="en-US" altLang="zh-CN" sz="2400" dirty="0">
                <a:solidFill>
                  <a:srgbClr val="000000"/>
                </a:solidFill>
                <a:latin typeface="PingFang SC"/>
              </a:rPr>
              <a:t>serial_no</a:t>
            </a:r>
            <a:r>
              <a:rPr lang="zh-CN" altLang="en-US" sz="2400" dirty="0">
                <a:solidFill>
                  <a:srgbClr val="000000"/>
                </a:solidFill>
                <a:latin typeface="PingFang SC"/>
              </a:rPr>
              <a:t>查询商品，可以将商品编码</a:t>
            </a:r>
            <a:r>
              <a:rPr lang="en-US" altLang="zh-CN" sz="2400" dirty="0">
                <a:solidFill>
                  <a:srgbClr val="000000"/>
                </a:solidFill>
                <a:latin typeface="PingFang SC"/>
              </a:rPr>
              <a:t>serial_no</a:t>
            </a:r>
            <a:r>
              <a:rPr lang="zh-CN" altLang="en-US" sz="2400" dirty="0">
                <a:solidFill>
                  <a:srgbClr val="000000"/>
                </a:solidFill>
                <a:latin typeface="PingFang SC"/>
              </a:rPr>
              <a:t>列作为一个索引列。此时创建的索引是一个辅助索引，但叶子节点存储的就不是行指针了，而是主键值（并以此来作为指向行的指针）。然后再通过聚簇索引中的</a:t>
            </a:r>
            <a:r>
              <a:rPr lang="en-US" altLang="zh-CN" sz="2400" dirty="0">
                <a:solidFill>
                  <a:srgbClr val="000000"/>
                </a:solidFill>
                <a:latin typeface="PingFang SC"/>
              </a:rPr>
              <a:t>B+</a:t>
            </a:r>
            <a:r>
              <a:rPr lang="zh-CN" altLang="en-US" sz="2400" dirty="0">
                <a:solidFill>
                  <a:srgbClr val="000000"/>
                </a:solidFill>
                <a:latin typeface="PingFang SC"/>
              </a:rPr>
              <a:t>树检索到对应的叶子节点，然后获取整行数据。这个过程叫做回表。</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29321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r>
              <a:rPr lang="zh-CN" altLang="en-US" b="1" dirty="0">
                <a:sym typeface="+mn-ea"/>
              </a:rPr>
              <a:t>数据组织带来的数据映射与放大</a:t>
            </a:r>
            <a:endParaRPr lang="en-US" altLang="zh-CN" b="1" dirty="0">
              <a:sym typeface="+mn-ea"/>
            </a:endParaRPr>
          </a:p>
          <a:p>
            <a:pPr lvl="1"/>
            <a:r>
              <a:rPr lang="zh-CN" altLang="en-US" dirty="0">
                <a:solidFill>
                  <a:srgbClr val="C00000"/>
                </a:solidFill>
                <a:sym typeface="+mn-ea"/>
              </a:rPr>
              <a:t>数据映射</a:t>
            </a:r>
            <a:r>
              <a:rPr lang="zh-CN" altLang="en-US" dirty="0">
                <a:sym typeface="+mn-ea"/>
              </a:rPr>
              <a:t>：逻辑数据与物理数据存储位置之间的映射关系，即数据布局问题。</a:t>
            </a:r>
            <a:endParaRPr lang="en-US" altLang="zh-CN" dirty="0">
              <a:sym typeface="+mn-ea"/>
            </a:endParaRPr>
          </a:p>
          <a:p>
            <a:pPr lvl="1"/>
            <a:endParaRPr lang="en-US" altLang="zh-CN" dirty="0">
              <a:sym typeface="+mn-ea"/>
            </a:endParaRPr>
          </a:p>
          <a:p>
            <a:pPr lvl="1"/>
            <a:r>
              <a:rPr lang="zh-CN" altLang="en-US" dirty="0">
                <a:sym typeface="+mn-ea"/>
              </a:rPr>
              <a:t>为实现数据映射所附加的额外信息（数据），带来了数据存取的新问题：</a:t>
            </a:r>
            <a:endParaRPr lang="en-US" altLang="zh-CN" dirty="0"/>
          </a:p>
          <a:p>
            <a:pPr marL="342900" lvl="1" indent="-342900">
              <a:buFont typeface="Wingdings" panose="05000000000000000000" pitchFamily="2" charset="2"/>
              <a:buChar char="Ø"/>
            </a:pPr>
            <a:r>
              <a:rPr lang="zh-CN" altLang="en-US" b="1" dirty="0">
                <a:sym typeface="+mn-ea"/>
              </a:rPr>
              <a:t>数据存储量的放大</a:t>
            </a:r>
            <a:endParaRPr lang="en-US" altLang="zh-CN" dirty="0"/>
          </a:p>
          <a:p>
            <a:pPr lvl="2"/>
            <a:r>
              <a:rPr lang="zh-CN" altLang="en-US" dirty="0">
                <a:sym typeface="+mn-ea"/>
              </a:rPr>
              <a:t>         元数据，索引，日志，冗余等</a:t>
            </a:r>
            <a:endParaRPr lang="en-US" altLang="zh-CN" dirty="0"/>
          </a:p>
          <a:p>
            <a:pPr marL="342900" lvl="1" indent="-342900">
              <a:buFont typeface="Wingdings" panose="05000000000000000000" pitchFamily="2" charset="2"/>
              <a:buChar char="Ø"/>
            </a:pPr>
            <a:r>
              <a:rPr lang="zh-CN" altLang="en-US" b="1" dirty="0">
                <a:sym typeface="+mn-ea"/>
              </a:rPr>
              <a:t>数据访问量的放大</a:t>
            </a:r>
            <a:endParaRPr lang="en-US" altLang="zh-CN" b="1" dirty="0">
              <a:sym typeface="+mn-ea"/>
            </a:endParaRPr>
          </a:p>
          <a:p>
            <a:pPr lvl="1"/>
            <a:r>
              <a:rPr lang="zh-CN" altLang="en-US" dirty="0">
                <a:sym typeface="+mn-ea"/>
              </a:rPr>
              <a:t>         如</a:t>
            </a:r>
            <a:r>
              <a:rPr lang="en-US" altLang="zh-CN" dirty="0">
                <a:sym typeface="+mn-ea"/>
              </a:rPr>
              <a:t>scan</a:t>
            </a:r>
            <a:r>
              <a:rPr lang="zh-CN" altLang="en-US" dirty="0">
                <a:sym typeface="+mn-ea"/>
              </a:rPr>
              <a:t>来获取数据</a:t>
            </a:r>
            <a:endParaRPr lang="en-US" altLang="zh-CN" dirty="0">
              <a:sym typeface="+mn-ea"/>
            </a:endParaRPr>
          </a:p>
          <a:p>
            <a:pPr lvl="1"/>
            <a:endParaRPr lang="en-US" altLang="zh-CN" dirty="0">
              <a:sym typeface="+mn-ea"/>
            </a:endParaRPr>
          </a:p>
          <a:p>
            <a:pPr lvl="1"/>
            <a:r>
              <a:rPr lang="zh-CN" altLang="en-US" dirty="0">
                <a:sym typeface="+mn-ea"/>
              </a:rPr>
              <a:t>解决问题的主要思路：</a:t>
            </a:r>
            <a:endParaRPr lang="en-US" altLang="zh-CN" dirty="0">
              <a:sym typeface="+mn-ea"/>
            </a:endParaRPr>
          </a:p>
          <a:p>
            <a:pPr lvl="1"/>
            <a:r>
              <a:rPr lang="zh-CN" altLang="en-US" dirty="0">
                <a:sym typeface="+mn-ea"/>
              </a:rPr>
              <a:t>       基于硬件特性的优化，例如通过列存储将</a:t>
            </a:r>
            <a:r>
              <a:rPr lang="zh-CN" altLang="en-US" dirty="0">
                <a:solidFill>
                  <a:srgbClr val="FF0000"/>
                </a:solidFill>
                <a:sym typeface="+mn-ea"/>
              </a:rPr>
              <a:t>随机</a:t>
            </a:r>
            <a:r>
              <a:rPr lang="zh-CN" altLang="en-US" dirty="0">
                <a:sym typeface="+mn-ea"/>
              </a:rPr>
              <a:t>访问尽可能变为</a:t>
            </a:r>
            <a:r>
              <a:rPr lang="zh-CN" altLang="en-US" dirty="0">
                <a:solidFill>
                  <a:srgbClr val="FF0000"/>
                </a:solidFill>
                <a:sym typeface="+mn-ea"/>
              </a:rPr>
              <a:t>顺序</a:t>
            </a:r>
            <a:r>
              <a:rPr lang="zh-CN" altLang="en-US" dirty="0">
                <a:sym typeface="+mn-ea"/>
              </a:rPr>
              <a:t>访问；</a:t>
            </a:r>
            <a:endParaRPr lang="en-US" altLang="zh-CN" dirty="0">
              <a:sym typeface="+mn-ea"/>
            </a:endParaRPr>
          </a:p>
          <a:p>
            <a:pPr lvl="1"/>
            <a:r>
              <a:rPr lang="zh-CN" altLang="en-US" dirty="0">
                <a:sym typeface="+mn-ea"/>
              </a:rPr>
              <a:t>       数据更新时不做原位更新，而是对新版本做</a:t>
            </a:r>
            <a:r>
              <a:rPr lang="zh-CN" altLang="en-US" dirty="0">
                <a:solidFill>
                  <a:srgbClr val="FF0000"/>
                </a:solidFill>
                <a:sym typeface="+mn-ea"/>
              </a:rPr>
              <a:t>追加写，</a:t>
            </a:r>
            <a:r>
              <a:rPr lang="zh-CN" altLang="en-US" dirty="0">
                <a:sym typeface="+mn-ea"/>
              </a:rPr>
              <a:t>例如日志合并树。。。</a:t>
            </a:r>
            <a:endParaRPr lang="en-US" altLang="zh-CN" dirty="0">
              <a:sym typeface="+mn-ea"/>
            </a:endParaRPr>
          </a:p>
          <a:p>
            <a:pPr lvl="1"/>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05442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pPr lvl="1">
              <a:lnSpc>
                <a:spcPct val="130000"/>
              </a:lnSpc>
              <a:spcBef>
                <a:spcPts val="0"/>
              </a:spcBef>
            </a:pPr>
            <a:r>
              <a:rPr lang="zh-CN" altLang="en-US" b="1" dirty="0">
                <a:sym typeface="+mn-ea"/>
              </a:rPr>
              <a:t>数据存储量的放大</a:t>
            </a:r>
            <a:endParaRPr lang="en-US" altLang="zh-CN" b="1" dirty="0"/>
          </a:p>
          <a:p>
            <a:pPr lvl="2">
              <a:lnSpc>
                <a:spcPct val="130000"/>
              </a:lnSpc>
              <a:spcBef>
                <a:spcPts val="0"/>
              </a:spcBef>
            </a:pPr>
            <a:r>
              <a:rPr lang="zh-CN" altLang="en-US" dirty="0">
                <a:sym typeface="+mn-ea"/>
              </a:rPr>
              <a:t>（</a:t>
            </a:r>
            <a:r>
              <a:rPr lang="en-US" altLang="zh-CN" dirty="0">
                <a:sym typeface="+mn-ea"/>
              </a:rPr>
              <a:t>1</a:t>
            </a:r>
            <a:r>
              <a:rPr lang="zh-CN" altLang="en-US" dirty="0">
                <a:sym typeface="+mn-ea"/>
              </a:rPr>
              <a:t>）元数据</a:t>
            </a:r>
            <a:endParaRPr lang="en-US" altLang="zh-CN" dirty="0">
              <a:sym typeface="+mn-ea"/>
            </a:endParaRPr>
          </a:p>
          <a:p>
            <a:pPr lvl="2">
              <a:lnSpc>
                <a:spcPct val="130000"/>
              </a:lnSpc>
              <a:spcBef>
                <a:spcPts val="0"/>
              </a:spcBef>
            </a:pPr>
            <a:r>
              <a:rPr lang="zh-CN" altLang="en-US" dirty="0">
                <a:sym typeface="+mn-ea"/>
              </a:rPr>
              <a:t>       描述数据的数据，主要包括存储位置、数据属性等，文件系统中的元数据包括超级块、文件</a:t>
            </a:r>
            <a:r>
              <a:rPr lang="en-US" altLang="zh-CN" dirty="0">
                <a:sym typeface="+mn-ea"/>
              </a:rPr>
              <a:t>inode</a:t>
            </a:r>
            <a:r>
              <a:rPr lang="zh-CN" altLang="en-US" dirty="0">
                <a:sym typeface="+mn-ea"/>
              </a:rPr>
              <a:t>、位图等等，数据库的元数据包括表格的属性、数据之间的关系等等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2</a:t>
            </a:r>
            <a:r>
              <a:rPr lang="zh-CN" altLang="en-US" dirty="0">
                <a:sym typeface="+mn-ea"/>
              </a:rPr>
              <a:t>）索引</a:t>
            </a:r>
            <a:endParaRPr lang="en-US" altLang="zh-CN" dirty="0">
              <a:sym typeface="+mn-ea"/>
            </a:endParaRPr>
          </a:p>
          <a:p>
            <a:pPr lvl="2">
              <a:lnSpc>
                <a:spcPct val="130000"/>
              </a:lnSpc>
              <a:spcBef>
                <a:spcPts val="0"/>
              </a:spcBef>
            </a:pPr>
            <a:r>
              <a:rPr lang="zh-CN" altLang="en-US" dirty="0">
                <a:sym typeface="+mn-ea"/>
              </a:rPr>
              <a:t>       索引视为加快数据查找而设立的数据结构，例如</a:t>
            </a:r>
            <a:r>
              <a:rPr lang="en-US" altLang="zh-CN" dirty="0">
                <a:sym typeface="+mn-ea"/>
              </a:rPr>
              <a:t>hash</a:t>
            </a:r>
            <a:r>
              <a:rPr lang="zh-CN" altLang="en-US" dirty="0">
                <a:sym typeface="+mn-ea"/>
              </a:rPr>
              <a:t>表、</a:t>
            </a:r>
            <a:r>
              <a:rPr lang="en-US" altLang="zh-CN" dirty="0">
                <a:sym typeface="+mn-ea"/>
              </a:rPr>
              <a:t>B+</a:t>
            </a:r>
            <a:r>
              <a:rPr lang="zh-CN" altLang="en-US" dirty="0">
                <a:sym typeface="+mn-ea"/>
              </a:rPr>
              <a:t>树、红黑树、日志合并树、跳跃表等等。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3</a:t>
            </a:r>
            <a:r>
              <a:rPr lang="zh-CN" altLang="en-US" dirty="0">
                <a:sym typeface="+mn-ea"/>
              </a:rPr>
              <a:t>）日志</a:t>
            </a:r>
            <a:endParaRPr lang="en-US" altLang="zh-CN" dirty="0">
              <a:sym typeface="+mn-ea"/>
            </a:endParaRPr>
          </a:p>
          <a:p>
            <a:pPr lvl="2">
              <a:lnSpc>
                <a:spcPct val="130000"/>
              </a:lnSpc>
              <a:spcBef>
                <a:spcPts val="0"/>
              </a:spcBef>
            </a:pPr>
            <a:r>
              <a:rPr lang="zh-CN" altLang="en-US" dirty="0">
                <a:sym typeface="+mn-ea"/>
              </a:rPr>
              <a:t>       日志是用户操作和新增或更新数据的记录，一般采用追加写的方式，常用于保证数据的一致性和事务的原子、持久性。</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4</a:t>
            </a:r>
            <a:r>
              <a:rPr lang="zh-CN" altLang="en-US" dirty="0">
                <a:sym typeface="+mn-ea"/>
              </a:rPr>
              <a:t>）冗余</a:t>
            </a:r>
            <a:endParaRPr lang="en-US" altLang="zh-CN" dirty="0">
              <a:sym typeface="+mn-ea"/>
            </a:endParaRPr>
          </a:p>
          <a:p>
            <a:pPr lvl="2">
              <a:lnSpc>
                <a:spcPct val="130000"/>
              </a:lnSpc>
              <a:spcBef>
                <a:spcPts val="0"/>
              </a:spcBef>
            </a:pPr>
            <a:r>
              <a:rPr lang="zh-CN" altLang="en-US" dirty="0">
                <a:sym typeface="+mn-ea"/>
              </a:rPr>
              <a:t>       出于可靠性保障、或提高并行访问性能的目的，系统中会存储冗余数据。</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Tree>
    <p:extLst>
      <p:ext uri="{BB962C8B-B14F-4D97-AF65-F5344CB8AC3E}">
        <p14:creationId xmlns:p14="http://schemas.microsoft.com/office/powerpoint/2010/main" val="35431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屏幕快照%202018-02-19%20下午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026" y="2484810"/>
            <a:ext cx="3365500" cy="28670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a:bodyPr>
          <a:lstStyle/>
          <a:p>
            <a:pPr lvl="1">
              <a:lnSpc>
                <a:spcPct val="130000"/>
              </a:lnSpc>
              <a:spcBef>
                <a:spcPts val="0"/>
              </a:spcBef>
            </a:pPr>
            <a:r>
              <a:rPr lang="zh-CN" altLang="en-US" b="1" dirty="0">
                <a:sym typeface="+mn-ea"/>
              </a:rPr>
              <a:t>数据访问量的放大</a:t>
            </a:r>
            <a:endParaRPr lang="en-US" altLang="zh-CN" b="1" dirty="0">
              <a:sym typeface="+mn-ea"/>
            </a:endParaRPr>
          </a:p>
          <a:p>
            <a:pPr lvl="1">
              <a:lnSpc>
                <a:spcPct val="130000"/>
              </a:lnSpc>
              <a:spcBef>
                <a:spcPts val="0"/>
              </a:spcBef>
            </a:pPr>
            <a:r>
              <a:rPr lang="en-US" altLang="zh-CN" dirty="0">
                <a:sym typeface="+mn-ea"/>
              </a:rPr>
              <a:t>       </a:t>
            </a:r>
            <a:r>
              <a:rPr lang="zh-CN" altLang="en-US" dirty="0">
                <a:sym typeface="+mn-ea"/>
              </a:rPr>
              <a:t>数据访问量方法包括</a:t>
            </a:r>
            <a:r>
              <a:rPr lang="zh-CN" altLang="en-US" dirty="0">
                <a:solidFill>
                  <a:srgbClr val="FF0000"/>
                </a:solidFill>
                <a:sym typeface="+mn-ea"/>
              </a:rPr>
              <a:t>读放大</a:t>
            </a:r>
            <a:r>
              <a:rPr lang="zh-CN" altLang="en-US" dirty="0">
                <a:sym typeface="+mn-ea"/>
              </a:rPr>
              <a:t>和</a:t>
            </a:r>
            <a:r>
              <a:rPr lang="zh-CN" altLang="en-US" dirty="0">
                <a:solidFill>
                  <a:srgbClr val="FF0000"/>
                </a:solidFill>
                <a:sym typeface="+mn-ea"/>
              </a:rPr>
              <a:t>写放大</a:t>
            </a:r>
            <a:r>
              <a:rPr lang="zh-CN" altLang="en-US" dirty="0">
                <a:sym typeface="+mn-ea"/>
              </a:rPr>
              <a:t>，各种索引结构的数据布局等方法优化的目的就是要减少数据访问量放大，以及存储量的放大，相对于遍历的方式，索引可以明显减少额外的数据访问。</a:t>
            </a:r>
            <a:endParaRPr lang="en-US" altLang="zh-CN" dirty="0">
              <a:sym typeface="+mn-ea"/>
            </a:endParaRPr>
          </a:p>
          <a:p>
            <a:pPr lvl="1">
              <a:lnSpc>
                <a:spcPct val="130000"/>
              </a:lnSpc>
              <a:spcBef>
                <a:spcPts val="0"/>
              </a:spcBef>
            </a:pPr>
            <a:r>
              <a:rPr lang="en-US" altLang="zh-CN" dirty="0">
                <a:sym typeface="+mn-ea"/>
              </a:rPr>
              <a:t>       </a:t>
            </a:r>
            <a:r>
              <a:rPr lang="zh-CN" altLang="en-US" dirty="0">
                <a:sym typeface="+mn-ea"/>
              </a:rPr>
              <a:t>但是，对索引的访问也可能造成数据访问量放大。</a:t>
            </a:r>
            <a:endParaRPr lang="en-US" altLang="zh-CN" dirty="0">
              <a:sym typeface="+mn-ea"/>
            </a:endParaRPr>
          </a:p>
          <a:p>
            <a:pPr lvl="1">
              <a:lnSpc>
                <a:spcPct val="130000"/>
              </a:lnSpc>
              <a:spcBef>
                <a:spcPts val="0"/>
              </a:spcBef>
            </a:pPr>
            <a:r>
              <a:rPr lang="en-US" altLang="zh-CN" dirty="0">
                <a:sym typeface="+mn-ea"/>
              </a:rPr>
              <a:t>       </a:t>
            </a:r>
            <a:r>
              <a:rPr lang="zh-CN" altLang="zh-CN" dirty="0">
                <a:sym typeface="+mn-ea"/>
              </a:rPr>
              <a:t>↓</a:t>
            </a:r>
            <a:endParaRPr lang="en-US" altLang="zh-CN" dirty="0">
              <a:sym typeface="+mn-ea"/>
            </a:endParaRPr>
          </a:p>
          <a:p>
            <a:pPr lvl="2"/>
            <a:r>
              <a:rPr lang="en-US" altLang="zh-CN" dirty="0">
                <a:solidFill>
                  <a:srgbClr val="C00000"/>
                </a:solidFill>
                <a:sym typeface="+mn-ea"/>
              </a:rPr>
              <a:t>RUM</a:t>
            </a:r>
            <a:r>
              <a:rPr lang="zh-CN" altLang="en-US" dirty="0">
                <a:solidFill>
                  <a:srgbClr val="C00000"/>
                </a:solidFill>
                <a:sym typeface="+mn-ea"/>
              </a:rPr>
              <a:t>原理（</a:t>
            </a:r>
            <a:r>
              <a:rPr lang="en-US" altLang="zh-CN" dirty="0">
                <a:solidFill>
                  <a:srgbClr val="C00000"/>
                </a:solidFill>
                <a:sym typeface="+mn-ea"/>
              </a:rPr>
              <a:t>Read-Update-Memory</a:t>
            </a:r>
            <a:r>
              <a:rPr lang="zh-CN" altLang="en-US" dirty="0">
                <a:solidFill>
                  <a:srgbClr val="C00000"/>
                </a:solidFill>
                <a:sym typeface="+mn-ea"/>
              </a:rPr>
              <a:t>）</a:t>
            </a:r>
            <a:r>
              <a:rPr lang="zh-CN" altLang="en-US" dirty="0">
                <a:sym typeface="+mn-ea"/>
              </a:rPr>
              <a:t>：</a:t>
            </a:r>
            <a:endParaRPr lang="en-US" altLang="zh-CN" dirty="0">
              <a:sym typeface="+mn-ea"/>
            </a:endParaRPr>
          </a:p>
          <a:p>
            <a:pPr lvl="2"/>
            <a:r>
              <a:rPr lang="en-US" altLang="zh-CN" dirty="0">
                <a:sym typeface="+mn-ea"/>
              </a:rPr>
              <a:t>      </a:t>
            </a:r>
            <a:r>
              <a:rPr lang="zh-CN" altLang="en-US" dirty="0">
                <a:sym typeface="+mn-ea"/>
              </a:rPr>
              <a:t>在读放大、写放大、存储放大三个方向中，</a:t>
            </a:r>
            <a:endParaRPr lang="en-US" altLang="zh-CN" dirty="0">
              <a:sym typeface="+mn-ea"/>
            </a:endParaRPr>
          </a:p>
          <a:p>
            <a:pPr lvl="2"/>
            <a:r>
              <a:rPr lang="zh-CN" altLang="en-US" dirty="0">
                <a:sym typeface="+mn-ea"/>
              </a:rPr>
              <a:t>最多只能优化两个方向。</a:t>
            </a:r>
            <a:endParaRPr lang="en-US" altLang="zh-CN" dirty="0">
              <a:sym typeface="+mn-ea"/>
            </a:endParaRPr>
          </a:p>
          <a:p>
            <a:pPr lvl="2"/>
            <a:r>
              <a:rPr lang="zh-CN" altLang="en-US" dirty="0">
                <a:sym typeface="+mn-ea"/>
              </a:rPr>
              <a:t>例如：</a:t>
            </a:r>
            <a:endParaRPr lang="en-US" altLang="zh-CN" dirty="0">
              <a:sym typeface="+mn-ea"/>
            </a:endParaRPr>
          </a:p>
          <a:p>
            <a:pPr lvl="2"/>
            <a:r>
              <a:rPr lang="en-US" altLang="zh-CN" dirty="0">
                <a:sym typeface="+mn-ea"/>
              </a:rPr>
              <a:t> - hash</a:t>
            </a:r>
            <a:r>
              <a:rPr lang="zh-CN" altLang="en-US" dirty="0">
                <a:sym typeface="+mn-ea"/>
              </a:rPr>
              <a:t>表偏重于读优化 </a:t>
            </a:r>
            <a:r>
              <a:rPr lang="zh-CN" altLang="en-US" strike="dblStrike" dirty="0">
                <a:solidFill>
                  <a:srgbClr val="FF0000"/>
                </a:solidFill>
                <a:sym typeface="+mn-ea"/>
              </a:rPr>
              <a:t>写操作</a:t>
            </a:r>
            <a:endParaRPr lang="en-US" altLang="zh-CN" strike="dblStrike" dirty="0">
              <a:solidFill>
                <a:srgbClr val="FF0000"/>
              </a:solidFill>
              <a:sym typeface="+mn-ea"/>
            </a:endParaRPr>
          </a:p>
          <a:p>
            <a:pPr lvl="2"/>
            <a:r>
              <a:rPr lang="en-US" altLang="zh-CN" dirty="0">
                <a:sym typeface="+mn-ea"/>
              </a:rPr>
              <a:t> - LSM</a:t>
            </a:r>
            <a:r>
              <a:rPr lang="zh-CN" altLang="en-US" dirty="0">
                <a:sym typeface="+mn-ea"/>
              </a:rPr>
              <a:t>树倾向于写优化 </a:t>
            </a:r>
            <a:r>
              <a:rPr lang="zh-CN" altLang="en-US" strike="dblStrike" dirty="0">
                <a:solidFill>
                  <a:srgbClr val="FF0000"/>
                </a:solidFill>
                <a:sym typeface="+mn-ea"/>
              </a:rPr>
              <a:t>读操作</a:t>
            </a:r>
            <a:endParaRPr lang="en-US" altLang="zh-CN" strike="dblStrike" dirty="0">
              <a:solidFill>
                <a:srgbClr val="FF0000"/>
              </a:solidFill>
              <a:sym typeface="+mn-ea"/>
            </a:endParaRPr>
          </a:p>
          <a:p>
            <a:pPr lvl="2"/>
            <a:r>
              <a:rPr lang="en-US" altLang="zh-CN" dirty="0">
                <a:sym typeface="+mn-ea"/>
              </a:rPr>
              <a:t> - </a:t>
            </a:r>
            <a:r>
              <a:rPr lang="zh-CN" altLang="en-US" dirty="0">
                <a:sym typeface="+mn-ea"/>
              </a:rPr>
              <a:t>布隆过滤器倾向于空间优化  </a:t>
            </a:r>
            <a:r>
              <a:rPr lang="zh-CN" altLang="en-US" strike="dblStrike" dirty="0">
                <a:solidFill>
                  <a:srgbClr val="FF0000"/>
                </a:solidFill>
                <a:sym typeface="+mn-ea"/>
              </a:rPr>
              <a:t>读写操作</a:t>
            </a:r>
            <a:endParaRPr lang="zh-CN" altLang="en-US" strike="dblStrike"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
        <p:nvSpPr>
          <p:cNvPr id="6" name="文本框 5">
            <a:extLst>
              <a:ext uri="{FF2B5EF4-FFF2-40B4-BE49-F238E27FC236}">
                <a16:creationId xmlns:a16="http://schemas.microsoft.com/office/drawing/2014/main" id="{B66A956B-3078-4C62-80DA-A2FF7B7AB996}"/>
              </a:ext>
            </a:extLst>
          </p:cNvPr>
          <p:cNvSpPr txBox="1"/>
          <p:nvPr/>
        </p:nvSpPr>
        <p:spPr>
          <a:xfrm>
            <a:off x="7190157" y="5416226"/>
            <a:ext cx="4015409"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数据组织的设计方法要考虑：</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上层应用需求；</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底层存储硬件的特征。</a:t>
            </a:r>
          </a:p>
        </p:txBody>
      </p:sp>
    </p:spTree>
    <p:extLst>
      <p:ext uri="{BB962C8B-B14F-4D97-AF65-F5344CB8AC3E}">
        <p14:creationId xmlns:p14="http://schemas.microsoft.com/office/powerpoint/2010/main" val="4264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a:xfrm>
            <a:off x="838200" y="1285462"/>
            <a:ext cx="10515600" cy="5215822"/>
          </a:xfrm>
        </p:spPr>
        <p:txBody>
          <a:bodyPr>
            <a:noAutofit/>
          </a:bodyPr>
          <a:lstStyle/>
          <a:p>
            <a:r>
              <a:rPr lang="zh-CN" altLang="en-US" sz="2400" b="1" dirty="0">
                <a:solidFill>
                  <a:srgbClr val="C00000"/>
                </a:solidFill>
              </a:rPr>
              <a:t>教学内容</a:t>
            </a:r>
            <a:endParaRPr lang="en-US" altLang="zh-CN" sz="2400" b="1" dirty="0">
              <a:solidFill>
                <a:srgbClr val="C00000"/>
              </a:solidFill>
            </a:endParaRPr>
          </a:p>
          <a:p>
            <a:r>
              <a:rPr lang="zh-CN" altLang="zh-CN" sz="2400" dirty="0">
                <a:sym typeface="+mn-ea"/>
              </a:rPr>
              <a:t>本章</a:t>
            </a:r>
            <a:r>
              <a:rPr lang="zh-CN" altLang="en-US" sz="2400" dirty="0">
                <a:sym typeface="+mn-ea"/>
              </a:rPr>
              <a:t>讲述</a:t>
            </a:r>
            <a:r>
              <a:rPr lang="zh-CN" altLang="zh-CN" sz="2400" dirty="0">
                <a:sym typeface="+mn-ea"/>
              </a:rPr>
              <a:t>数据的组织与存储</a:t>
            </a:r>
            <a:r>
              <a:rPr lang="zh-CN" altLang="en-US" sz="2400" dirty="0">
                <a:sym typeface="+mn-ea"/>
              </a:rPr>
              <a:t>，</a:t>
            </a:r>
            <a:r>
              <a:rPr lang="zh-CN" altLang="zh-CN" sz="2400" dirty="0">
                <a:sym typeface="+mn-ea"/>
              </a:rPr>
              <a:t>数据组织与存储的核心问题是快速访问目标数据，</a:t>
            </a:r>
            <a:r>
              <a:rPr lang="zh-CN" altLang="en-US" sz="2400" dirty="0">
                <a:sym typeface="+mn-ea"/>
              </a:rPr>
              <a:t>本章主要介绍</a:t>
            </a:r>
            <a:r>
              <a:rPr lang="zh-CN" altLang="zh-CN" sz="2400" dirty="0">
                <a:sym typeface="+mn-ea"/>
              </a:rPr>
              <a:t>硬件存储</a:t>
            </a:r>
            <a:r>
              <a:rPr lang="zh-CN" altLang="en-US" sz="2400" dirty="0">
                <a:sym typeface="+mn-ea"/>
              </a:rPr>
              <a:t>、索引技术，以及键值存储、列存储等常见的</a:t>
            </a:r>
            <a:r>
              <a:rPr lang="zh-CN" altLang="zh-CN" sz="2400" dirty="0">
                <a:sym typeface="+mn-ea"/>
              </a:rPr>
              <a:t>数据组织</a:t>
            </a:r>
            <a:r>
              <a:rPr lang="zh-CN" altLang="en-US" sz="2400" dirty="0">
                <a:sym typeface="+mn-ea"/>
              </a:rPr>
              <a:t>方法</a:t>
            </a:r>
            <a:endParaRPr lang="en-US" altLang="zh-CN" sz="2400" dirty="0"/>
          </a:p>
          <a:p>
            <a:endParaRPr lang="en-US" altLang="zh-CN" sz="2400" b="1" dirty="0">
              <a:solidFill>
                <a:srgbClr val="C00000"/>
              </a:solidFill>
            </a:endParaRPr>
          </a:p>
          <a:p>
            <a:r>
              <a:rPr lang="zh-CN" altLang="en-US" sz="2400" b="1" dirty="0">
                <a:solidFill>
                  <a:srgbClr val="C00000"/>
                </a:solidFill>
              </a:rPr>
              <a:t>教学目标</a:t>
            </a:r>
            <a:endParaRPr lang="en-US" altLang="zh-CN" sz="2400" b="1" dirty="0">
              <a:solidFill>
                <a:srgbClr val="C00000"/>
              </a:solidFill>
            </a:endParaRPr>
          </a:p>
          <a:p>
            <a:pPr lvl="1"/>
            <a:r>
              <a:rPr lang="zh-CN" altLang="en-US" dirty="0">
                <a:sym typeface="+mn-ea"/>
              </a:rPr>
              <a:t>理解数据模型、数据存储与数据组织之间的关系；</a:t>
            </a:r>
            <a:endParaRPr lang="en-US" altLang="zh-CN" dirty="0"/>
          </a:p>
          <a:p>
            <a:pPr lvl="1"/>
            <a:r>
              <a:rPr lang="zh-CN" altLang="en-US" dirty="0">
                <a:sym typeface="+mn-ea"/>
              </a:rPr>
              <a:t>掌握主要的存储硬件访问特征；</a:t>
            </a:r>
            <a:endParaRPr lang="en-US" altLang="zh-CN" dirty="0"/>
          </a:p>
          <a:p>
            <a:pPr lvl="1"/>
            <a:r>
              <a:rPr lang="zh-CN" altLang="en-US" dirty="0">
                <a:sym typeface="+mn-ea"/>
              </a:rPr>
              <a:t>熟练掌握主流的索引技术；</a:t>
            </a:r>
            <a:endParaRPr lang="en-US" altLang="zh-CN" dirty="0"/>
          </a:p>
          <a:p>
            <a:pPr lvl="1"/>
            <a:r>
              <a:rPr lang="zh-CN" altLang="en-US" dirty="0">
                <a:sym typeface="+mn-ea"/>
              </a:rPr>
              <a:t>了解常见的键值存储、列存储、文档存储和图存储系统和优化技术</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7.2</a:t>
            </a:r>
            <a:r>
              <a:rPr lang="zh-CN" altLang="en-US" dirty="0">
                <a:sym typeface="+mn-ea"/>
              </a:rPr>
              <a:t> 硬件访问模型</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sym typeface="+mn-ea"/>
              </a:rPr>
              <a:t>       </a:t>
            </a:r>
            <a:r>
              <a:rPr lang="zh-CN" altLang="zh-CN" sz="2400" dirty="0">
                <a:sym typeface="+mn-ea"/>
              </a:rPr>
              <a:t>从早期的计算机开始，存储硬件技术不断进步，主流存储硬件不断更迭。从早期的汞延迟线内存，到磁鼓、磁芯内存（</a:t>
            </a:r>
            <a:r>
              <a:rPr lang="en-US" altLang="zh-CN" sz="2400" dirty="0">
                <a:sym typeface="+mn-ea"/>
              </a:rPr>
              <a:t>Magnetic Core Memory</a:t>
            </a:r>
            <a:r>
              <a:rPr lang="zh-CN" altLang="zh-CN" sz="2400" dirty="0">
                <a:sym typeface="+mn-ea"/>
              </a:rPr>
              <a:t>），直到今天还在使用的半导体内存。 </a:t>
            </a:r>
          </a:p>
          <a:p>
            <a:r>
              <a:rPr lang="zh-CN" altLang="zh-CN" sz="2400" dirty="0">
                <a:sym typeface="+mn-ea"/>
              </a:rPr>
              <a:t>硬件访问模型的发展分为以下五步：</a:t>
            </a:r>
          </a:p>
          <a:p>
            <a:pPr marL="342900" lvl="1" indent="-342900">
              <a:buFont typeface="Arial" panose="020B0604020202020204" pitchFamily="34" charset="0"/>
              <a:buChar char="•"/>
            </a:pPr>
            <a:r>
              <a:rPr lang="zh-CN" altLang="en-US" dirty="0">
                <a:solidFill>
                  <a:srgbClr val="C00000"/>
                </a:solidFill>
                <a:sym typeface="+mn-ea"/>
              </a:rPr>
              <a:t>内存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闪存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瓦记录磁盘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非易失内存</a:t>
            </a:r>
            <a:r>
              <a:rPr lang="zh-CN" altLang="en-US" dirty="0">
                <a:sym typeface="+mn-ea"/>
              </a:rPr>
              <a:t>访问模型</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599" y="2627290"/>
            <a:ext cx="2557201" cy="330007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文本框 5"/>
          <p:cNvSpPr txBox="1"/>
          <p:nvPr/>
        </p:nvSpPr>
        <p:spPr>
          <a:xfrm>
            <a:off x="6578998" y="5927049"/>
            <a:ext cx="5093534" cy="583565"/>
          </a:xfrm>
          <a:prstGeom prst="rect">
            <a:avLst/>
          </a:prstGeom>
          <a:noFill/>
        </p:spPr>
        <p:txBody>
          <a:bodyPr wrap="square" rtlCol="0">
            <a:spAutoFit/>
          </a:bodyPr>
          <a:lstStyle/>
          <a:p>
            <a:r>
              <a:rPr lang="en-US" altLang="zh-CN" sz="1600" dirty="0">
                <a:latin typeface="等线" panose="02010600030101010101" charset="-122"/>
                <a:ea typeface="等线" panose="02010600030101010101" charset="-122"/>
                <a:cs typeface="等线" panose="02010600030101010101" charset="-122"/>
              </a:rPr>
              <a:t>1949</a:t>
            </a:r>
            <a:r>
              <a:rPr lang="zh-CN" altLang="zh-CN" sz="1600" dirty="0">
                <a:latin typeface="等线" panose="02010600030101010101" charset="-122"/>
                <a:ea typeface="等线" panose="02010600030101010101" charset="-122"/>
                <a:cs typeface="等线" panose="02010600030101010101" charset="-122"/>
              </a:rPr>
              <a:t>年在英国剑桥大学，计算机先驱、图灵奖获得者</a:t>
            </a:r>
            <a:r>
              <a:rPr lang="en-US" altLang="zh-CN" sz="1600" dirty="0">
                <a:latin typeface="等线" panose="02010600030101010101" charset="-122"/>
                <a:ea typeface="等线" panose="02010600030101010101" charset="-122"/>
                <a:cs typeface="等线" panose="02010600030101010101" charset="-122"/>
              </a:rPr>
              <a:t>Maurice Wilke</a:t>
            </a:r>
            <a:r>
              <a:rPr lang="zh-CN" altLang="zh-CN" sz="1600" dirty="0">
                <a:latin typeface="等线" panose="02010600030101010101" charset="-122"/>
                <a:ea typeface="等线" panose="02010600030101010101" charset="-122"/>
                <a:cs typeface="等线" panose="02010600030101010101" charset="-122"/>
              </a:rPr>
              <a:t>与</a:t>
            </a:r>
            <a:r>
              <a:rPr lang="en-US" altLang="zh-CN" sz="1600" dirty="0">
                <a:latin typeface="等线" panose="02010600030101010101" charset="-122"/>
                <a:ea typeface="等线" panose="02010600030101010101" charset="-122"/>
                <a:cs typeface="等线" panose="02010600030101010101" charset="-122"/>
              </a:rPr>
              <a:t>EDSAC</a:t>
            </a:r>
            <a:r>
              <a:rPr lang="zh-CN" altLang="zh-CN" sz="1600" dirty="0">
                <a:latin typeface="等线" panose="02010600030101010101" charset="-122"/>
                <a:ea typeface="等线" panose="02010600030101010101" charset="-122"/>
                <a:cs typeface="等线" panose="02010600030101010101" charset="-122"/>
              </a:rPr>
              <a:t>计算机的</a:t>
            </a:r>
            <a:r>
              <a:rPr lang="zh-CN" altLang="zh-CN" sz="1600" dirty="0">
                <a:solidFill>
                  <a:srgbClr val="C00000"/>
                </a:solidFill>
                <a:latin typeface="等线" panose="02010600030101010101" charset="-122"/>
                <a:ea typeface="等线" panose="02010600030101010101" charset="-122"/>
                <a:cs typeface="等线" panose="02010600030101010101" charset="-122"/>
              </a:rPr>
              <a:t>汞延迟线内存</a:t>
            </a:r>
            <a:r>
              <a:rPr lang="zh-CN" altLang="zh-CN" sz="1600" dirty="0">
                <a:latin typeface="等线" panose="02010600030101010101" charset="-122"/>
                <a:ea typeface="等线" panose="02010600030101010101" charset="-122"/>
                <a:cs typeface="等线" panose="02010600030101010101" charset="-122"/>
              </a:rPr>
              <a:t>合影 </a:t>
            </a:r>
            <a:endParaRPr kumimoji="1" lang="zh-CN" altLang="en-US" sz="1600" dirty="0">
              <a:latin typeface="等线" panose="02010600030101010101" charset="-122"/>
              <a:ea typeface="等线" panose="02010600030101010101" charset="-122"/>
              <a:cs typeface="等线" panose="02010600030101010101" charset="-122"/>
            </a:endParaRPr>
          </a:p>
        </p:txBody>
      </p:sp>
    </p:spTree>
    <p:extLst>
      <p:ext uri="{BB962C8B-B14F-4D97-AF65-F5344CB8AC3E}">
        <p14:creationId xmlns:p14="http://schemas.microsoft.com/office/powerpoint/2010/main" val="312077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4716464"/>
          </a:xfrm>
        </p:spPr>
        <p:txBody>
          <a:bodyPr>
            <a:normAutofit fontScale="92500"/>
          </a:bodyPr>
          <a:lstStyle/>
          <a:p>
            <a:r>
              <a:rPr lang="en-US" altLang="zh-CN" sz="2400" dirty="0">
                <a:sym typeface="+mn-ea"/>
              </a:rPr>
              <a:t>       </a:t>
            </a:r>
            <a:r>
              <a:rPr lang="zh-CN" altLang="en-US" sz="2400" dirty="0">
                <a:sym typeface="+mn-ea"/>
              </a:rPr>
              <a:t>近年来，闪存在企业存储中的地位逐渐赶上甚至超越磁盘。最新的非易失内存（</a:t>
            </a:r>
            <a:r>
              <a:rPr lang="en-US" altLang="zh-CN" sz="2400" dirty="0">
                <a:sym typeface="+mn-ea"/>
              </a:rPr>
              <a:t>non-volatile memory</a:t>
            </a:r>
            <a:r>
              <a:rPr lang="zh-CN" altLang="en-US" sz="2400" dirty="0">
                <a:sym typeface="+mn-ea"/>
              </a:rPr>
              <a:t>， </a:t>
            </a:r>
            <a:r>
              <a:rPr lang="en-US" altLang="zh-CN" sz="2400" dirty="0">
                <a:sym typeface="+mn-ea"/>
              </a:rPr>
              <a:t>NVM</a:t>
            </a:r>
            <a:r>
              <a:rPr lang="zh-CN" altLang="en-US" sz="2400" dirty="0">
                <a:sym typeface="+mn-ea"/>
              </a:rPr>
              <a:t>）同时具有内存的快速访问和按字节访问的特性、外存的非易失特性，带来</a:t>
            </a:r>
            <a:r>
              <a:rPr lang="zh-CN" altLang="en-US" sz="2400" dirty="0">
                <a:solidFill>
                  <a:srgbClr val="FF0000"/>
                </a:solidFill>
                <a:sym typeface="+mn-ea"/>
              </a:rPr>
              <a:t>内外存的统一化</a:t>
            </a:r>
            <a:r>
              <a:rPr lang="zh-CN" altLang="en-US" sz="2400" dirty="0">
                <a:sym typeface="+mn-ea"/>
              </a:rPr>
              <a:t>，对于计算机系统有很大影响。</a:t>
            </a:r>
            <a:endParaRPr lang="en-US" altLang="zh-CN" sz="2400" dirty="0">
              <a:sym typeface="+mn-ea"/>
            </a:endParaRPr>
          </a:p>
          <a:p>
            <a:r>
              <a:rPr lang="zh-CN" altLang="en-US" sz="2400" dirty="0">
                <a:sym typeface="+mn-ea"/>
              </a:rPr>
              <a:t>       目前主流的存储介质都还是</a:t>
            </a:r>
            <a:r>
              <a:rPr lang="zh-CN" altLang="en-US" sz="2400" dirty="0">
                <a:solidFill>
                  <a:srgbClr val="FF0000"/>
                </a:solidFill>
                <a:sym typeface="+mn-ea"/>
              </a:rPr>
              <a:t>位置地址存储</a:t>
            </a:r>
            <a:r>
              <a:rPr lang="zh-CN" altLang="en-US" sz="2400" dirty="0">
                <a:sym typeface="+mn-ea"/>
              </a:rPr>
              <a:t>（</a:t>
            </a:r>
            <a:r>
              <a:rPr lang="en-US" altLang="zh-CN" sz="2400" dirty="0">
                <a:sym typeface="+mn-ea"/>
              </a:rPr>
              <a:t>location-address storage</a:t>
            </a:r>
            <a:r>
              <a:rPr lang="zh-CN" altLang="en-US" sz="2400" dirty="0">
                <a:sym typeface="+mn-ea"/>
              </a:rPr>
              <a:t>，</a:t>
            </a:r>
            <a:r>
              <a:rPr lang="en-US" altLang="zh-CN" sz="2400" dirty="0">
                <a:sym typeface="+mn-ea"/>
              </a:rPr>
              <a:t>LAS</a:t>
            </a:r>
            <a:r>
              <a:rPr lang="zh-CN" altLang="en-US" sz="2400" dirty="0">
                <a:sym typeface="+mn-ea"/>
              </a:rPr>
              <a:t>），以存储位置作为地址。</a:t>
            </a:r>
            <a:endParaRPr lang="en-US" altLang="zh-CN" sz="2400" dirty="0">
              <a:sym typeface="+mn-ea"/>
            </a:endParaRPr>
          </a:p>
          <a:p>
            <a:r>
              <a:rPr lang="zh-CN" altLang="en-US" sz="2400" dirty="0">
                <a:solidFill>
                  <a:srgbClr val="00B0F0"/>
                </a:solidFill>
                <a:sym typeface="+mn-ea"/>
              </a:rPr>
              <a:t>存储空间的组织相当于一维数组。</a:t>
            </a:r>
            <a:endParaRPr lang="en-US" altLang="zh-CN" sz="2400" dirty="0">
              <a:solidFill>
                <a:srgbClr val="00B0F0"/>
              </a:solidFill>
              <a:sym typeface="+mn-ea"/>
            </a:endParaRPr>
          </a:p>
          <a:p>
            <a:r>
              <a:rPr lang="zh-CN" altLang="en-US" sz="2400" dirty="0">
                <a:sym typeface="+mn-ea"/>
              </a:rPr>
              <a:t>       与主流的位置地址存储不同，还有一种方法是</a:t>
            </a:r>
            <a:r>
              <a:rPr lang="zh-CN" altLang="en-US" sz="2400" dirty="0">
                <a:solidFill>
                  <a:srgbClr val="FF0000"/>
                </a:solidFill>
                <a:sym typeface="+mn-ea"/>
              </a:rPr>
              <a:t>基于内容地址的存储</a:t>
            </a:r>
            <a:r>
              <a:rPr lang="zh-CN" altLang="en-US" sz="2400" dirty="0">
                <a:sym typeface="+mn-ea"/>
              </a:rPr>
              <a:t>（</a:t>
            </a:r>
            <a:r>
              <a:rPr lang="en-US" altLang="zh-CN" sz="2400" dirty="0">
                <a:sym typeface="+mn-ea"/>
              </a:rPr>
              <a:t>content-address storage</a:t>
            </a:r>
            <a:r>
              <a:rPr lang="zh-CN" altLang="en-US" sz="2400" dirty="0">
                <a:sym typeface="+mn-ea"/>
              </a:rPr>
              <a:t>，</a:t>
            </a:r>
            <a:r>
              <a:rPr lang="en-US" altLang="zh-CN" sz="2400" dirty="0">
                <a:sym typeface="+mn-ea"/>
              </a:rPr>
              <a:t>CAS</a:t>
            </a:r>
            <a:r>
              <a:rPr lang="zh-CN" altLang="en-US" sz="2400" dirty="0">
                <a:sym typeface="+mn-ea"/>
              </a:rPr>
              <a:t>），通过硬件哈希，将内容映射到某个位置地址，且地址不暴露给用户，用户基于内容访问。</a:t>
            </a:r>
            <a:endParaRPr lang="en-US" altLang="zh-CN" sz="2400" dirty="0">
              <a:sym typeface="+mn-ea"/>
            </a:endParaRPr>
          </a:p>
          <a:p>
            <a:r>
              <a:rPr lang="zh-CN" altLang="en-US" sz="2400" dirty="0">
                <a:solidFill>
                  <a:srgbClr val="00B0F0"/>
                </a:solidFill>
                <a:sym typeface="+mn-ea"/>
              </a:rPr>
              <a:t>适合不频繁修改的内容数据。</a:t>
            </a:r>
            <a:endParaRPr lang="en-US" altLang="zh-CN" sz="2400" dirty="0">
              <a:solidFill>
                <a:srgbClr val="00B0F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21620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68887"/>
            <a:ext cx="10515600" cy="5889113"/>
          </a:xfrm>
        </p:spPr>
        <p:txBody>
          <a:bodyPr>
            <a:normAutofit lnSpcReduction="10000"/>
          </a:bodyPr>
          <a:lstStyle/>
          <a:p>
            <a:pPr marL="342900" indent="-342900">
              <a:buFont typeface="Arial" panose="020B0604020202020204" pitchFamily="34" charset="0"/>
              <a:buChar char="•"/>
            </a:pPr>
            <a:r>
              <a:rPr lang="zh-CN" altLang="en-US" sz="2400" b="1" dirty="0">
                <a:solidFill>
                  <a:srgbClr val="C00000"/>
                </a:solidFill>
                <a:sym typeface="+mn-ea"/>
              </a:rPr>
              <a:t>内存访问模型</a:t>
            </a:r>
            <a:endParaRPr lang="en-US" altLang="zh-CN" sz="2400" b="1" dirty="0">
              <a:solidFill>
                <a:srgbClr val="C00000"/>
              </a:solidFill>
            </a:endParaRPr>
          </a:p>
          <a:p>
            <a:pPr lvl="1"/>
            <a:r>
              <a:rPr lang="en-US" altLang="zh-CN" sz="2000" dirty="0">
                <a:solidFill>
                  <a:srgbClr val="FF0000"/>
                </a:solidFill>
                <a:sym typeface="+mn-ea"/>
              </a:rPr>
              <a:t>DRAM</a:t>
            </a:r>
            <a:r>
              <a:rPr lang="zh-CN" altLang="zh-CN" sz="2000" dirty="0">
                <a:solidFill>
                  <a:srgbClr val="FF0000"/>
                </a:solidFill>
                <a:sym typeface="+mn-ea"/>
              </a:rPr>
              <a:t>的读写性能平衡，</a:t>
            </a:r>
            <a:r>
              <a:rPr lang="zh-CN" altLang="zh-CN" sz="2000" dirty="0">
                <a:sym typeface="+mn-ea"/>
              </a:rPr>
              <a:t>访问延迟</a:t>
            </a:r>
            <a:r>
              <a:rPr lang="en-US" altLang="zh-CN" sz="2000" dirty="0">
                <a:sym typeface="+mn-ea"/>
              </a:rPr>
              <a:t>100ns</a:t>
            </a:r>
            <a:r>
              <a:rPr lang="zh-CN" altLang="zh-CN" sz="2000" dirty="0">
                <a:sym typeface="+mn-ea"/>
              </a:rPr>
              <a:t>左右，四通道</a:t>
            </a:r>
            <a:r>
              <a:rPr lang="en-US" altLang="zh-CN" sz="2000" dirty="0">
                <a:sym typeface="+mn-ea"/>
              </a:rPr>
              <a:t>DDR4</a:t>
            </a:r>
            <a:r>
              <a:rPr lang="zh-CN" altLang="zh-CN" sz="2000" dirty="0">
                <a:sym typeface="+mn-ea"/>
              </a:rPr>
              <a:t>内存的访问带宽可达到</a:t>
            </a:r>
            <a:r>
              <a:rPr lang="en-US" altLang="zh-CN" sz="2000" dirty="0">
                <a:sym typeface="+mn-ea"/>
              </a:rPr>
              <a:t>100GB/s</a:t>
            </a:r>
            <a:r>
              <a:rPr lang="zh-CN" altLang="zh-CN" sz="2000" dirty="0">
                <a:sym typeface="+mn-ea"/>
              </a:rPr>
              <a:t>以上</a:t>
            </a:r>
            <a:endParaRPr lang="en-US" altLang="zh-CN" sz="2000" dirty="0"/>
          </a:p>
          <a:p>
            <a:pPr lvl="1"/>
            <a:r>
              <a:rPr lang="en-US" altLang="zh-CN" sz="2000" dirty="0">
                <a:sym typeface="+mn-ea"/>
              </a:rPr>
              <a:t>DRAM</a:t>
            </a:r>
            <a:r>
              <a:rPr lang="zh-CN" altLang="zh-CN" sz="2000" dirty="0">
                <a:sym typeface="+mn-ea"/>
              </a:rPr>
              <a:t>每个存储单元允许反复写入的次数在</a:t>
            </a:r>
            <a:r>
              <a:rPr lang="en-US" altLang="zh-CN" sz="2000" dirty="0">
                <a:sym typeface="+mn-ea"/>
              </a:rPr>
              <a:t>1015</a:t>
            </a:r>
            <a:r>
              <a:rPr lang="zh-CN" altLang="zh-CN" sz="2000" dirty="0">
                <a:sym typeface="+mn-ea"/>
              </a:rPr>
              <a:t>左右，可以说没有写入寿命的限制</a:t>
            </a:r>
            <a:r>
              <a:rPr lang="zh-CN" altLang="en-US" sz="2000" dirty="0">
                <a:sym typeface="+mn-ea"/>
              </a:rPr>
              <a:t>；</a:t>
            </a:r>
            <a:endParaRPr lang="en-US" altLang="zh-CN" sz="2000" dirty="0"/>
          </a:p>
          <a:p>
            <a:pPr lvl="1"/>
            <a:r>
              <a:rPr lang="en-US" altLang="zh-CN" sz="2000" dirty="0">
                <a:solidFill>
                  <a:srgbClr val="FF0000"/>
                </a:solidFill>
                <a:sym typeface="+mn-ea"/>
              </a:rPr>
              <a:t>DRAM</a:t>
            </a:r>
            <a:r>
              <a:rPr lang="zh-CN" altLang="zh-CN" sz="2000" dirty="0">
                <a:solidFill>
                  <a:srgbClr val="FF0000"/>
                </a:solidFill>
                <a:sym typeface="+mn-ea"/>
              </a:rPr>
              <a:t>访问模型简单，属于位置地址存储，以字节为单位进行访问</a:t>
            </a:r>
            <a:r>
              <a:rPr lang="zh-CN" altLang="en-US" sz="2000" dirty="0">
                <a:solidFill>
                  <a:srgbClr val="FF0000"/>
                </a:solidFill>
                <a:sym typeface="+mn-ea"/>
              </a:rPr>
              <a:t>；</a:t>
            </a:r>
            <a:endParaRPr lang="en-US" altLang="zh-CN" sz="2000" dirty="0">
              <a:solidFill>
                <a:srgbClr val="FF0000"/>
              </a:solidFill>
              <a:sym typeface="+mn-ea"/>
            </a:endParaRPr>
          </a:p>
          <a:p>
            <a:pPr lvl="1"/>
            <a:r>
              <a:rPr lang="zh-CN" altLang="zh-CN" sz="2000" dirty="0">
                <a:sym typeface="+mn-ea"/>
              </a:rPr>
              <a:t>在目前主流的</a:t>
            </a:r>
            <a:r>
              <a:rPr lang="en-US" altLang="zh-CN" sz="2000" dirty="0">
                <a:sym typeface="+mn-ea"/>
              </a:rPr>
              <a:t>64</a:t>
            </a:r>
            <a:r>
              <a:rPr lang="zh-CN" altLang="zh-CN" sz="2000" dirty="0">
                <a:sym typeface="+mn-ea"/>
              </a:rPr>
              <a:t>位计算机中，由于总线带宽是</a:t>
            </a:r>
            <a:r>
              <a:rPr lang="en-US" altLang="zh-CN" sz="2000" dirty="0">
                <a:sym typeface="+mn-ea"/>
              </a:rPr>
              <a:t>8</a:t>
            </a:r>
            <a:r>
              <a:rPr lang="zh-CN" altLang="zh-CN" sz="2000" dirty="0">
                <a:sym typeface="+mn-ea"/>
              </a:rPr>
              <a:t>字节（</a:t>
            </a:r>
            <a:r>
              <a:rPr lang="en-US" altLang="zh-CN" sz="2000" dirty="0">
                <a:sym typeface="+mn-ea"/>
              </a:rPr>
              <a:t>64</a:t>
            </a:r>
            <a:r>
              <a:rPr lang="zh-CN" altLang="zh-CN" sz="2000" dirty="0">
                <a:sym typeface="+mn-ea"/>
              </a:rPr>
              <a:t>位），因此每次内存访问的粒度是</a:t>
            </a:r>
            <a:r>
              <a:rPr lang="en-US" altLang="zh-CN" sz="2000" dirty="0">
                <a:sym typeface="+mn-ea"/>
              </a:rPr>
              <a:t>8</a:t>
            </a:r>
            <a:r>
              <a:rPr lang="zh-CN" altLang="zh-CN" sz="2000" dirty="0">
                <a:sym typeface="+mn-ea"/>
              </a:rPr>
              <a:t>字节，而且硬件可以保证</a:t>
            </a:r>
            <a:r>
              <a:rPr lang="en-US" altLang="zh-CN" sz="2000" dirty="0">
                <a:sym typeface="+mn-ea"/>
              </a:rPr>
              <a:t>8</a:t>
            </a:r>
            <a:r>
              <a:rPr lang="zh-CN" altLang="zh-CN" sz="2000" dirty="0">
                <a:sym typeface="+mn-ea"/>
              </a:rPr>
              <a:t>字节的原子写</a:t>
            </a:r>
            <a:r>
              <a:rPr lang="zh-CN" altLang="en-US" sz="2000" dirty="0">
                <a:sym typeface="+mn-ea"/>
              </a:rPr>
              <a:t>；</a:t>
            </a:r>
            <a:endParaRPr lang="en-US" altLang="zh-CN" sz="2000" dirty="0">
              <a:sym typeface="+mn-ea"/>
            </a:endParaRPr>
          </a:p>
          <a:p>
            <a:pPr lvl="1"/>
            <a:r>
              <a:rPr lang="zh-CN" altLang="en-US" sz="2000" dirty="0">
                <a:sym typeface="+mn-ea"/>
              </a:rPr>
              <a:t>存储密度小，容量有限。未来内存可能以高密度、大容量的</a:t>
            </a:r>
            <a:r>
              <a:rPr lang="en-US" altLang="zh-CN" sz="2000" dirty="0">
                <a:sym typeface="+mn-ea"/>
              </a:rPr>
              <a:t>NVM</a:t>
            </a:r>
            <a:r>
              <a:rPr lang="zh-CN" altLang="en-US" sz="2000" dirty="0">
                <a:sym typeface="+mn-ea"/>
              </a:rPr>
              <a:t>为主。</a:t>
            </a:r>
          </a:p>
          <a:p>
            <a:pPr marL="342900" indent="-342900">
              <a:buFont typeface="Arial" panose="020B0604020202020204" pitchFamily="34" charset="0"/>
              <a:buChar char="•"/>
            </a:pPr>
            <a:r>
              <a:rPr lang="zh-CN" altLang="en-US" sz="2400" b="1" dirty="0">
                <a:solidFill>
                  <a:srgbClr val="C00000"/>
                </a:solidFill>
                <a:sym typeface="+mn-ea"/>
              </a:rPr>
              <a:t>磁盘访问模型</a:t>
            </a:r>
          </a:p>
          <a:p>
            <a:pPr lvl="1"/>
            <a:r>
              <a:rPr lang="zh-CN" altLang="zh-CN" sz="2000" dirty="0">
                <a:sym typeface="+mn-ea"/>
              </a:rPr>
              <a:t>磁盘的历史可以追溯到</a:t>
            </a:r>
            <a:r>
              <a:rPr lang="en-US" altLang="zh-CN" sz="2000" dirty="0">
                <a:sym typeface="+mn-ea"/>
              </a:rPr>
              <a:t>1956</a:t>
            </a:r>
            <a:r>
              <a:rPr lang="zh-CN" altLang="zh-CN" sz="2000" dirty="0">
                <a:sym typeface="+mn-ea"/>
              </a:rPr>
              <a:t>年</a:t>
            </a:r>
            <a:r>
              <a:rPr lang="en-US" altLang="zh-CN" sz="2000" dirty="0">
                <a:sym typeface="+mn-ea"/>
              </a:rPr>
              <a:t>IBM</a:t>
            </a:r>
            <a:r>
              <a:rPr lang="zh-CN" altLang="zh-CN" sz="2000" dirty="0">
                <a:sym typeface="+mn-ea"/>
              </a:rPr>
              <a:t>向用户交付第一台磁盘驱动器</a:t>
            </a:r>
            <a:r>
              <a:rPr lang="en-US" altLang="zh-CN" sz="2000" dirty="0">
                <a:sym typeface="+mn-ea"/>
              </a:rPr>
              <a:t>RAMAC 305</a:t>
            </a:r>
            <a:r>
              <a:rPr lang="zh-CN" altLang="zh-CN" sz="2000" dirty="0">
                <a:sym typeface="+mn-ea"/>
              </a:rPr>
              <a:t>，可以存储</a:t>
            </a:r>
            <a:r>
              <a:rPr lang="en-US" altLang="zh-CN" sz="2000" dirty="0">
                <a:sym typeface="+mn-ea"/>
              </a:rPr>
              <a:t>5MB</a:t>
            </a:r>
            <a:r>
              <a:rPr lang="zh-CN" altLang="zh-CN" sz="2000" dirty="0">
                <a:sym typeface="+mn-ea"/>
              </a:rPr>
              <a:t>的数据</a:t>
            </a:r>
            <a:r>
              <a:rPr lang="zh-CN" altLang="en-US" sz="2000" dirty="0">
                <a:sym typeface="+mn-ea"/>
              </a:rPr>
              <a:t>；</a:t>
            </a:r>
            <a:r>
              <a:rPr lang="zh-CN" altLang="zh-CN" sz="2000" dirty="0">
                <a:sym typeface="+mn-ea"/>
              </a:rPr>
              <a:t>而现代磁盘的雏形“温彻斯特”磁盘诞生于</a:t>
            </a:r>
            <a:r>
              <a:rPr lang="en-US" altLang="zh-CN" sz="2000" dirty="0">
                <a:sym typeface="+mn-ea"/>
              </a:rPr>
              <a:t>1973</a:t>
            </a:r>
            <a:r>
              <a:rPr lang="zh-CN" altLang="zh-CN" sz="2000" dirty="0">
                <a:sym typeface="+mn-ea"/>
              </a:rPr>
              <a:t>年</a:t>
            </a:r>
            <a:r>
              <a:rPr lang="zh-CN" altLang="en-US" sz="2000" dirty="0">
                <a:sym typeface="+mn-ea"/>
              </a:rPr>
              <a:t>；</a:t>
            </a:r>
            <a:endParaRPr lang="en-US" altLang="zh-CN" sz="2000" dirty="0"/>
          </a:p>
          <a:p>
            <a:pPr lvl="1"/>
            <a:r>
              <a:rPr lang="zh-CN" altLang="zh-CN" sz="2000" dirty="0">
                <a:sym typeface="+mn-ea"/>
              </a:rPr>
              <a:t>磁盘是一种精密的机电设备，既包括半导体电路，也包括机械部分。磁盘中包括多个盘片，每个盘片有若干磁道（</a:t>
            </a:r>
            <a:r>
              <a:rPr lang="en-US" altLang="zh-CN" sz="2000" dirty="0">
                <a:sym typeface="+mn-ea"/>
              </a:rPr>
              <a:t>Track</a:t>
            </a:r>
            <a:r>
              <a:rPr lang="zh-CN" altLang="zh-CN" sz="2000" dirty="0">
                <a:sym typeface="+mn-ea"/>
              </a:rPr>
              <a:t>）构成，每个磁道分为多个扇区（</a:t>
            </a:r>
            <a:r>
              <a:rPr lang="en-US" altLang="zh-CN" sz="2000" dirty="0">
                <a:sym typeface="+mn-ea"/>
              </a:rPr>
              <a:t>Sector</a:t>
            </a:r>
            <a:r>
              <a:rPr lang="zh-CN" altLang="zh-CN" sz="2000" dirty="0">
                <a:sym typeface="+mn-ea"/>
              </a:rPr>
              <a:t>）</a:t>
            </a:r>
            <a:r>
              <a:rPr lang="zh-CN" altLang="en-US" sz="2000" dirty="0">
                <a:sym typeface="+mn-ea"/>
              </a:rPr>
              <a:t>；</a:t>
            </a:r>
            <a:endParaRPr lang="en-US" altLang="zh-CN" sz="2000" dirty="0">
              <a:sym typeface="+mn-ea"/>
            </a:endParaRPr>
          </a:p>
          <a:p>
            <a:pPr lvl="1"/>
            <a:r>
              <a:rPr lang="zh-CN" altLang="en-US" sz="2000" dirty="0">
                <a:solidFill>
                  <a:srgbClr val="FF0000"/>
                </a:solidFill>
                <a:sym typeface="+mn-ea"/>
              </a:rPr>
              <a:t>磁盘连续访问的性能明显优于随机访问，</a:t>
            </a:r>
            <a:r>
              <a:rPr lang="zh-CN" altLang="en-US" sz="2000" dirty="0">
                <a:sym typeface="+mn-ea"/>
              </a:rPr>
              <a:t>性能差异往往</a:t>
            </a:r>
            <a:r>
              <a:rPr lang="en-US" altLang="zh-CN" sz="2000" dirty="0">
                <a:sym typeface="+mn-ea"/>
              </a:rPr>
              <a:t>100</a:t>
            </a:r>
            <a:r>
              <a:rPr lang="zh-CN" altLang="en-US" sz="2000" dirty="0">
                <a:sym typeface="+mn-ea"/>
              </a:rPr>
              <a:t>倍左右。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pic>
        <p:nvPicPr>
          <p:cNvPr id="5" name="Picture 3" descr="di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8708" y="0"/>
            <a:ext cx="2893292" cy="153024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矩形 5"/>
          <p:cNvSpPr/>
          <p:nvPr/>
        </p:nvSpPr>
        <p:spPr>
          <a:xfrm>
            <a:off x="7464833" y="445696"/>
            <a:ext cx="1712866" cy="523191"/>
          </a:xfrm>
          <a:prstGeom prst="rect">
            <a:avLst/>
          </a:prstGeom>
        </p:spPr>
        <p:txBody>
          <a:bodyPr wrap="square">
            <a:spAutoFit/>
          </a:bodyPr>
          <a:lstStyle/>
          <a:p>
            <a:r>
              <a:rPr lang="zh-CN" altLang="zh-CN" sz="1400" kern="100" dirty="0">
                <a:effectLst/>
                <a:latin typeface="等线" panose="02010600030101010101" charset="-122"/>
                <a:ea typeface="等线" panose="02010600030101010101" charset="-122"/>
                <a:cs typeface="Times New Roman" panose="02020603050405020304" charset="0"/>
              </a:rPr>
              <a:t>磁盘的盘片、磁道和扇区的示意图</a:t>
            </a:r>
            <a:r>
              <a:rPr lang="zh-CN" altLang="zh-CN" sz="1400" dirty="0">
                <a:effectLst/>
              </a:rPr>
              <a:t> </a:t>
            </a:r>
            <a:endParaRPr lang="zh-CN" altLang="en-US" sz="1400" dirty="0"/>
          </a:p>
        </p:txBody>
      </p:sp>
    </p:spTree>
    <p:extLst>
      <p:ext uri="{BB962C8B-B14F-4D97-AF65-F5344CB8AC3E}">
        <p14:creationId xmlns:p14="http://schemas.microsoft.com/office/powerpoint/2010/main" val="280329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1495" y="5043054"/>
            <a:ext cx="4318000" cy="181494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5937664"/>
          </a:xfrm>
        </p:spPr>
        <p:txBody>
          <a:bodyPr>
            <a:normAutofit/>
          </a:bodyPr>
          <a:lstStyle/>
          <a:p>
            <a:r>
              <a:rPr lang="zh-CN" altLang="en-US" sz="2400" b="1" dirty="0">
                <a:solidFill>
                  <a:srgbClr val="C00000"/>
                </a:solidFill>
                <a:sym typeface="+mn-ea"/>
              </a:rPr>
              <a:t>闪存访问模型</a:t>
            </a:r>
          </a:p>
          <a:p>
            <a:pPr marL="342900" lvl="1" indent="-342900">
              <a:buFont typeface="Arial" panose="020B0604020202020204" pitchFamily="34" charset="0"/>
              <a:buChar char="•"/>
            </a:pPr>
            <a:r>
              <a:rPr lang="en-US" altLang="zh-CN" sz="2000" dirty="0">
                <a:sym typeface="+mn-ea"/>
              </a:rPr>
              <a:t>1980</a:t>
            </a:r>
            <a:r>
              <a:rPr lang="zh-CN" altLang="zh-CN" sz="2000" dirty="0">
                <a:sym typeface="+mn-ea"/>
              </a:rPr>
              <a:t>年，东芝公司的舛冈富士雄博士申请了闪存的专利，并</a:t>
            </a:r>
            <a:r>
              <a:rPr lang="en-US" altLang="zh-CN" sz="2000" dirty="0">
                <a:sym typeface="+mn-ea"/>
              </a:rPr>
              <a:t>1984</a:t>
            </a:r>
            <a:r>
              <a:rPr lang="zh-CN" altLang="zh-CN" sz="2000" dirty="0">
                <a:sym typeface="+mn-ea"/>
              </a:rPr>
              <a:t>年在国际会议上发表了这一发明，后来</a:t>
            </a:r>
            <a:r>
              <a:rPr lang="en-US" altLang="zh-CN" sz="2000" dirty="0">
                <a:sym typeface="+mn-ea"/>
              </a:rPr>
              <a:t>Intel</a:t>
            </a:r>
            <a:r>
              <a:rPr lang="zh-CN" altLang="zh-CN" sz="2000" dirty="0">
                <a:sym typeface="+mn-ea"/>
              </a:rPr>
              <a:t>于</a:t>
            </a:r>
            <a:r>
              <a:rPr lang="en-US" altLang="zh-CN" sz="2000" dirty="0">
                <a:sym typeface="+mn-ea"/>
              </a:rPr>
              <a:t>1988</a:t>
            </a:r>
            <a:r>
              <a:rPr lang="zh-CN" altLang="zh-CN" sz="2000" dirty="0">
                <a:sym typeface="+mn-ea"/>
              </a:rPr>
              <a:t>年推出第一款商业</a:t>
            </a:r>
            <a:r>
              <a:rPr lang="en-US" altLang="zh-CN" sz="2000" dirty="0">
                <a:sym typeface="+mn-ea"/>
              </a:rPr>
              <a:t>NOR Flash</a:t>
            </a:r>
            <a:r>
              <a:rPr lang="zh-CN" altLang="zh-CN" sz="2000" dirty="0">
                <a:sym typeface="+mn-ea"/>
              </a:rPr>
              <a:t>芯片</a:t>
            </a:r>
            <a:r>
              <a:rPr lang="zh-CN" altLang="en-US" sz="2000" dirty="0">
                <a:sym typeface="+mn-ea"/>
              </a:rPr>
              <a:t>；</a:t>
            </a:r>
            <a:endParaRPr lang="en-US" altLang="zh-CN" sz="2000" dirty="0"/>
          </a:p>
          <a:p>
            <a:pPr marL="342900" lvl="1" indent="-342900">
              <a:buFont typeface="Arial" panose="020B0604020202020204" pitchFamily="34" charset="0"/>
              <a:buChar char="•"/>
            </a:pPr>
            <a:r>
              <a:rPr lang="zh-CN" altLang="zh-CN" sz="2000" dirty="0">
                <a:sym typeface="+mn-ea"/>
              </a:rPr>
              <a:t>舛冈富士雄于</a:t>
            </a:r>
            <a:r>
              <a:rPr lang="en-US" altLang="zh-CN" sz="2000" dirty="0">
                <a:sym typeface="+mn-ea"/>
              </a:rPr>
              <a:t>1986</a:t>
            </a:r>
            <a:r>
              <a:rPr lang="zh-CN" altLang="zh-CN" sz="2000" dirty="0">
                <a:sym typeface="+mn-ea"/>
              </a:rPr>
              <a:t>年又发明了</a:t>
            </a:r>
            <a:r>
              <a:rPr lang="en-US" altLang="zh-CN" sz="2000" dirty="0">
                <a:sym typeface="+mn-ea"/>
              </a:rPr>
              <a:t>NAND Flash</a:t>
            </a:r>
            <a:r>
              <a:rPr lang="zh-CN" altLang="zh-CN" sz="2000" dirty="0">
                <a:sym typeface="+mn-ea"/>
              </a:rPr>
              <a:t>，大大提高了存储密度，降低了成本</a:t>
            </a:r>
            <a:r>
              <a:rPr lang="zh-CN" altLang="en-US" sz="2000" dirty="0">
                <a:sym typeface="+mn-ea"/>
              </a:rPr>
              <a:t>，</a:t>
            </a:r>
            <a:r>
              <a:rPr lang="zh-CN" altLang="zh-CN" sz="2000" dirty="0">
                <a:sym typeface="+mn-ea"/>
              </a:rPr>
              <a:t>现在闪存产品中使用的就是</a:t>
            </a:r>
            <a:r>
              <a:rPr lang="en-US" altLang="zh-CN" sz="2000" dirty="0">
                <a:sym typeface="+mn-ea"/>
              </a:rPr>
              <a:t>NAND Flash</a:t>
            </a:r>
            <a:r>
              <a:rPr lang="zh-CN" altLang="zh-CN" sz="2000" dirty="0">
                <a:sym typeface="+mn-ea"/>
              </a:rPr>
              <a:t>芯片</a:t>
            </a:r>
            <a:r>
              <a:rPr lang="zh-CN" altLang="en-US" sz="2000" dirty="0">
                <a:sym typeface="+mn-ea"/>
              </a:rPr>
              <a:t>。读写粒度一般</a:t>
            </a:r>
            <a:r>
              <a:rPr lang="en-US" altLang="zh-CN" sz="2000" dirty="0">
                <a:sym typeface="+mn-ea"/>
              </a:rPr>
              <a:t>KB</a:t>
            </a:r>
            <a:r>
              <a:rPr lang="zh-CN" altLang="en-US" sz="2000" dirty="0">
                <a:sym typeface="+mn-ea"/>
              </a:rPr>
              <a:t>级别；</a:t>
            </a:r>
            <a:endParaRPr lang="en-US" altLang="zh-CN" sz="2000" dirty="0"/>
          </a:p>
          <a:p>
            <a:pPr marL="342900" lvl="1" indent="-342900">
              <a:buFont typeface="Arial" panose="020B0604020202020204" pitchFamily="34" charset="0"/>
              <a:buChar char="•"/>
            </a:pPr>
            <a:r>
              <a:rPr lang="zh-CN" altLang="en-US" sz="2000" dirty="0">
                <a:solidFill>
                  <a:srgbClr val="FF0000"/>
                </a:solidFill>
                <a:sym typeface="+mn-ea"/>
              </a:rPr>
              <a:t>闪存的读写操作不平衡，写明显慢于读操作。</a:t>
            </a:r>
            <a:r>
              <a:rPr lang="zh-CN" altLang="en-US" sz="2000" dirty="0">
                <a:sym typeface="+mn-ea"/>
              </a:rPr>
              <a:t>在重复写入前需要</a:t>
            </a:r>
            <a:r>
              <a:rPr lang="zh-CN" altLang="en-US" sz="2000" dirty="0">
                <a:solidFill>
                  <a:srgbClr val="FF0000"/>
                </a:solidFill>
                <a:sym typeface="+mn-ea"/>
              </a:rPr>
              <a:t>额外的“擦除”操作</a:t>
            </a:r>
            <a:r>
              <a:rPr lang="zh-CN" altLang="en-US" sz="2000" dirty="0">
                <a:sym typeface="+mn-ea"/>
              </a:rPr>
              <a:t>，即</a:t>
            </a:r>
            <a:r>
              <a:rPr lang="zh-CN" altLang="en-US" sz="2000" dirty="0">
                <a:solidFill>
                  <a:srgbClr val="FF0000"/>
                </a:solidFill>
                <a:sym typeface="+mn-ea"/>
              </a:rPr>
              <a:t>写放大问题，</a:t>
            </a:r>
            <a:r>
              <a:rPr lang="zh-CN" altLang="en-US" sz="2000" dirty="0">
                <a:sym typeface="+mn-ea"/>
              </a:rPr>
              <a:t>擦除粒度一般</a:t>
            </a:r>
            <a:r>
              <a:rPr lang="en-US" altLang="zh-CN" sz="2000" dirty="0">
                <a:sym typeface="+mn-ea"/>
              </a:rPr>
              <a:t>MB</a:t>
            </a:r>
            <a:r>
              <a:rPr lang="zh-CN" altLang="en-US" sz="2000" dirty="0">
                <a:sym typeface="+mn-ea"/>
              </a:rPr>
              <a:t>级别，且“擦除”比写更慢；</a:t>
            </a:r>
            <a:endParaRPr lang="en-US" altLang="zh-CN" sz="2000" dirty="0"/>
          </a:p>
          <a:p>
            <a:pPr marL="342900" lvl="1" indent="-342900">
              <a:buFont typeface="Arial" panose="020B0604020202020204" pitchFamily="34" charset="0"/>
              <a:buChar char="•"/>
            </a:pPr>
            <a:r>
              <a:rPr lang="zh-CN" altLang="zh-CN" sz="2000" dirty="0">
                <a:sym typeface="+mn-ea"/>
              </a:rPr>
              <a:t>为了让闪存设备能够直接在面向标准块设备设计的系统中直接使用，厂商将闪存芯片封装为</a:t>
            </a:r>
            <a:r>
              <a:rPr lang="zh-CN" altLang="zh-CN" sz="2000" dirty="0">
                <a:solidFill>
                  <a:srgbClr val="FF0000"/>
                </a:solidFill>
                <a:sym typeface="+mn-ea"/>
              </a:rPr>
              <a:t>固态硬盘</a:t>
            </a:r>
            <a:r>
              <a:rPr lang="zh-CN" altLang="zh-CN" sz="2000" dirty="0">
                <a:sym typeface="+mn-ea"/>
              </a:rPr>
              <a:t>（</a:t>
            </a:r>
            <a:r>
              <a:rPr lang="en-US" altLang="zh-CN" sz="2000" dirty="0">
                <a:solidFill>
                  <a:srgbClr val="C00000"/>
                </a:solidFill>
                <a:sym typeface="+mn-ea"/>
              </a:rPr>
              <a:t>Solid State Drive</a:t>
            </a:r>
            <a:r>
              <a:rPr lang="zh-CN" altLang="zh-CN" sz="2000" dirty="0">
                <a:solidFill>
                  <a:srgbClr val="C00000"/>
                </a:solidFill>
                <a:sym typeface="+mn-ea"/>
              </a:rPr>
              <a:t>，简写为</a:t>
            </a:r>
            <a:r>
              <a:rPr lang="en-US" altLang="zh-CN" sz="2000" dirty="0">
                <a:solidFill>
                  <a:srgbClr val="C00000"/>
                </a:solidFill>
                <a:sym typeface="+mn-ea"/>
              </a:rPr>
              <a:t>SSD</a:t>
            </a:r>
            <a:r>
              <a:rPr lang="zh-CN" altLang="zh-CN" sz="2000" dirty="0">
                <a:sym typeface="+mn-ea"/>
              </a:rPr>
              <a:t>），对外提供标准块设备的访问接口；</a:t>
            </a:r>
            <a:r>
              <a:rPr lang="en-US" altLang="zh-CN" sz="2000" dirty="0">
                <a:sym typeface="+mn-ea"/>
              </a:rPr>
              <a:t>SSD</a:t>
            </a:r>
            <a:r>
              <a:rPr lang="zh-CN" altLang="zh-CN" sz="2000" dirty="0">
                <a:sym typeface="+mn-ea"/>
              </a:rPr>
              <a:t>内部有一个翻译层</a:t>
            </a:r>
            <a:r>
              <a:rPr lang="en-US" altLang="zh-CN" sz="2000" dirty="0">
                <a:sym typeface="+mn-ea"/>
              </a:rPr>
              <a:t>FTL</a:t>
            </a:r>
            <a:r>
              <a:rPr lang="zh-CN" altLang="zh-CN" sz="2000" dirty="0">
                <a:sym typeface="+mn-ea"/>
              </a:rPr>
              <a:t>（</a:t>
            </a:r>
            <a:r>
              <a:rPr lang="en-US" altLang="zh-CN" sz="2000" dirty="0">
                <a:sym typeface="+mn-ea"/>
              </a:rPr>
              <a:t>Flash Translation Layer</a:t>
            </a:r>
            <a:r>
              <a:rPr lang="zh-CN" altLang="zh-CN" sz="2000" dirty="0">
                <a:sym typeface="+mn-ea"/>
              </a:rPr>
              <a:t>）</a:t>
            </a:r>
            <a:r>
              <a:rPr lang="zh-CN" altLang="en-US" sz="2000" dirty="0">
                <a:sym typeface="+mn-ea"/>
              </a:rPr>
              <a:t>，</a:t>
            </a:r>
            <a:r>
              <a:rPr lang="zh-CN" altLang="zh-CN" sz="2000" dirty="0">
                <a:sym typeface="+mn-ea"/>
              </a:rPr>
              <a:t>将块设备访问转换为闪存芯片的访问</a:t>
            </a:r>
            <a:r>
              <a:rPr lang="zh-CN" altLang="en-US" sz="2000" dirty="0">
                <a:sym typeface="+mn-ea"/>
              </a:rPr>
              <a:t>，主要负责三种功能（地址映射、垃圾回收、磨损平衡）</a:t>
            </a:r>
            <a:endParaRPr lang="en-US" altLang="zh-CN" sz="2000" dirty="0">
              <a:sym typeface="+mn-ea"/>
            </a:endParaRPr>
          </a:p>
          <a:p>
            <a:pPr marL="342900" lvl="1" indent="-342900">
              <a:buFont typeface="Arial" panose="020B0604020202020204" pitchFamily="34" charset="0"/>
              <a:buChar char="•"/>
            </a:pPr>
            <a:r>
              <a:rPr lang="zh-CN" altLang="en-US" sz="2000" dirty="0">
                <a:solidFill>
                  <a:srgbClr val="FF0000"/>
                </a:solidFill>
                <a:sym typeface="+mn-ea"/>
              </a:rPr>
              <a:t>存在问题：写放大、寿命问题</a:t>
            </a:r>
            <a:endParaRPr lang="en-US" altLang="zh-CN" sz="2000" dirty="0">
              <a:solidFill>
                <a:srgbClr val="FF0000"/>
              </a:solidFill>
              <a:sym typeface="+mn-ea"/>
            </a:endParaRPr>
          </a:p>
          <a:p>
            <a:pPr marL="342900" lvl="1" indent="-342900">
              <a:buFont typeface="Arial" panose="020B0604020202020204" pitchFamily="34" charset="0"/>
              <a:buChar char="•"/>
            </a:pPr>
            <a:r>
              <a:rPr lang="zh-CN" altLang="en-US" sz="2000" dirty="0">
                <a:solidFill>
                  <a:srgbClr val="FF0000"/>
                </a:solidFill>
                <a:sym typeface="+mn-ea"/>
              </a:rPr>
              <a:t>随机写会导致垃圾分散，垃圾回收效率低，</a:t>
            </a:r>
            <a:endParaRPr lang="en-US" altLang="zh-CN" sz="2000" dirty="0">
              <a:solidFill>
                <a:srgbClr val="FF0000"/>
              </a:solidFill>
              <a:sym typeface="+mn-ea"/>
            </a:endParaRPr>
          </a:p>
          <a:p>
            <a:pPr lvl="1"/>
            <a:r>
              <a:rPr lang="en-US" altLang="zh-CN" sz="2000" dirty="0">
                <a:solidFill>
                  <a:srgbClr val="FF0000"/>
                </a:solidFill>
                <a:sym typeface="+mn-ea"/>
              </a:rPr>
              <a:t>     </a:t>
            </a:r>
            <a:r>
              <a:rPr lang="zh-CN" altLang="en-US" sz="2000" dirty="0">
                <a:solidFill>
                  <a:srgbClr val="FF0000"/>
                </a:solidFill>
                <a:sym typeface="+mn-ea"/>
              </a:rPr>
              <a:t>随机写慢于连续写</a:t>
            </a:r>
            <a:endParaRPr lang="en-US" altLang="zh-CN" sz="2400"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Tree>
    <p:extLst>
      <p:ext uri="{BB962C8B-B14F-4D97-AF65-F5344CB8AC3E}">
        <p14:creationId xmlns:p14="http://schemas.microsoft.com/office/powerpoint/2010/main" val="19064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79" y="387927"/>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629479" y="1308263"/>
            <a:ext cx="10515600" cy="5413212"/>
          </a:xfrm>
        </p:spPr>
        <p:txBody>
          <a:bodyPr>
            <a:noAutofit/>
          </a:bodyPr>
          <a:lstStyle/>
          <a:p>
            <a:pPr marL="342900" indent="-342900">
              <a:buFont typeface="Arial" panose="020B0604020202020204" pitchFamily="34" charset="0"/>
              <a:buChar char="•"/>
            </a:pPr>
            <a:r>
              <a:rPr lang="zh-CN" altLang="en-US" sz="2200" b="1" dirty="0">
                <a:solidFill>
                  <a:srgbClr val="C00000"/>
                </a:solidFill>
                <a:sym typeface="+mn-ea"/>
              </a:rPr>
              <a:t>瓦记录磁盘访问模型</a:t>
            </a:r>
          </a:p>
          <a:p>
            <a:pPr lvl="1"/>
            <a:r>
              <a:rPr lang="zh-CN" altLang="en-US" sz="2200" dirty="0">
                <a:sym typeface="+mn-ea"/>
              </a:rPr>
              <a:t>利用磁盘读磁头小于写磁头，通过磁道的部分重叠来提高存储密度，但是会引发写放大；</a:t>
            </a:r>
            <a:endParaRPr lang="en-US" altLang="zh-CN" sz="2200" dirty="0"/>
          </a:p>
          <a:p>
            <a:pPr lvl="1"/>
            <a:r>
              <a:rPr lang="zh-CN" altLang="zh-CN" sz="2200" dirty="0">
                <a:sym typeface="+mn-ea"/>
              </a:rPr>
              <a:t>瓦记录磁盘不是读写平衡的，随机写操作由于具有写放大现象，性能远低于读操作</a:t>
            </a:r>
            <a:r>
              <a:rPr lang="zh-CN" altLang="en-US" sz="2200" dirty="0">
                <a:sym typeface="+mn-ea"/>
              </a:rPr>
              <a:t>；</a:t>
            </a:r>
            <a:endParaRPr lang="en-US" altLang="zh-CN" sz="2200" dirty="0">
              <a:sym typeface="+mn-ea"/>
            </a:endParaRPr>
          </a:p>
          <a:p>
            <a:pPr lvl="1"/>
            <a:r>
              <a:rPr lang="zh-CN" altLang="zh-CN" sz="2200" dirty="0">
                <a:sym typeface="+mn-ea"/>
              </a:rPr>
              <a:t>上层应用对瓦记录磁盘的访问范围越小，随机写性能越好；</a:t>
            </a:r>
            <a:r>
              <a:rPr lang="zh-CN" altLang="zh-CN" sz="2200" dirty="0">
                <a:solidFill>
                  <a:srgbClr val="0070C0"/>
                </a:solidFill>
                <a:sym typeface="+mn-ea"/>
              </a:rPr>
              <a:t>随机写入范围越大，性能越差</a:t>
            </a:r>
            <a:r>
              <a:rPr lang="zh-CN" altLang="en-US" sz="2200" dirty="0">
                <a:solidFill>
                  <a:srgbClr val="0070C0"/>
                </a:solidFill>
                <a:sym typeface="+mn-ea"/>
              </a:rPr>
              <a:t>。</a:t>
            </a:r>
            <a:r>
              <a:rPr lang="zh-CN" altLang="zh-CN" sz="2200" dirty="0">
                <a:solidFill>
                  <a:srgbClr val="0070C0"/>
                </a:solidFill>
                <a:sym typeface="+mn-ea"/>
              </a:rPr>
              <a:t> </a:t>
            </a:r>
            <a:endParaRPr lang="en-US" altLang="zh-CN" sz="2200" dirty="0">
              <a:solidFill>
                <a:srgbClr val="0070C0"/>
              </a:solidFill>
              <a:sym typeface="+mn-ea"/>
            </a:endParaRPr>
          </a:p>
          <a:p>
            <a:pPr lvl="1"/>
            <a:endParaRPr lang="zh-CN" altLang="en-US" sz="2200" dirty="0">
              <a:sym typeface="+mn-ea"/>
            </a:endParaRPr>
          </a:p>
          <a:p>
            <a:pPr marL="342900" indent="-342900">
              <a:buFont typeface="Arial" panose="020B0604020202020204" pitchFamily="34" charset="0"/>
              <a:buChar char="•"/>
            </a:pPr>
            <a:r>
              <a:rPr lang="zh-CN" altLang="en-US" sz="2200" b="1" dirty="0">
                <a:solidFill>
                  <a:srgbClr val="C00000"/>
                </a:solidFill>
                <a:sym typeface="+mn-ea"/>
              </a:rPr>
              <a:t>非易失内存</a:t>
            </a:r>
            <a:r>
              <a:rPr lang="en-US" altLang="zh-CN" sz="2200" b="1" dirty="0">
                <a:solidFill>
                  <a:srgbClr val="C00000"/>
                </a:solidFill>
                <a:sym typeface="+mn-ea"/>
              </a:rPr>
              <a:t>(NVM)</a:t>
            </a:r>
            <a:r>
              <a:rPr lang="zh-CN" altLang="en-US" sz="2200" b="1" dirty="0">
                <a:solidFill>
                  <a:srgbClr val="C00000"/>
                </a:solidFill>
                <a:sym typeface="+mn-ea"/>
              </a:rPr>
              <a:t>访问模型</a:t>
            </a:r>
            <a:r>
              <a:rPr lang="en-US" altLang="zh-CN" sz="2200" b="1" dirty="0">
                <a:solidFill>
                  <a:srgbClr val="C00000"/>
                </a:solidFill>
                <a:sym typeface="+mn-ea"/>
              </a:rPr>
              <a:t>——</a:t>
            </a:r>
            <a:r>
              <a:rPr lang="zh-CN" altLang="en-US" sz="2200" b="1" dirty="0">
                <a:solidFill>
                  <a:srgbClr val="C00000"/>
                </a:solidFill>
                <a:sym typeface="+mn-ea"/>
              </a:rPr>
              <a:t>持久化内存</a:t>
            </a:r>
            <a:r>
              <a:rPr lang="en-US" altLang="zh-CN" sz="2200" b="1" dirty="0">
                <a:solidFill>
                  <a:srgbClr val="C00000"/>
                </a:solidFill>
                <a:sym typeface="+mn-ea"/>
              </a:rPr>
              <a:t>PM</a:t>
            </a:r>
            <a:r>
              <a:rPr lang="zh-CN" altLang="en-US" sz="2200" b="1" dirty="0">
                <a:solidFill>
                  <a:srgbClr val="C00000"/>
                </a:solidFill>
                <a:sym typeface="+mn-ea"/>
              </a:rPr>
              <a:t>、存储级内存</a:t>
            </a:r>
            <a:r>
              <a:rPr lang="en-US" altLang="zh-CN" sz="2200" b="1" dirty="0">
                <a:solidFill>
                  <a:srgbClr val="C00000"/>
                </a:solidFill>
                <a:sym typeface="+mn-ea"/>
              </a:rPr>
              <a:t>SCM</a:t>
            </a:r>
          </a:p>
          <a:p>
            <a:r>
              <a:rPr lang="zh-CN" altLang="en-US" sz="2200" dirty="0">
                <a:sym typeface="+mn-ea"/>
              </a:rPr>
              <a:t>同时具有内存高性能、按位访问特性，又具有外存持久性存储的特性；</a:t>
            </a:r>
          </a:p>
          <a:p>
            <a:pPr lvl="1"/>
            <a:r>
              <a:rPr lang="en-US" altLang="zh-CN" sz="2200" dirty="0">
                <a:sym typeface="+mn-ea"/>
              </a:rPr>
              <a:t>- PCM</a:t>
            </a:r>
            <a:r>
              <a:rPr lang="zh-CN" altLang="en-US" sz="2200" dirty="0">
                <a:sym typeface="+mn-ea"/>
              </a:rPr>
              <a:t>：通过特殊材料结晶不同程度、电阻值不同来存储信息</a:t>
            </a:r>
            <a:endParaRPr lang="en-US" altLang="zh-CN" sz="2200" dirty="0"/>
          </a:p>
          <a:p>
            <a:pPr lvl="1"/>
            <a:r>
              <a:rPr lang="en-US" altLang="zh-CN" sz="2200" dirty="0">
                <a:sym typeface="+mn-ea"/>
              </a:rPr>
              <a:t>- STT-MRAM</a:t>
            </a:r>
            <a:r>
              <a:rPr lang="zh-CN" altLang="en-US" sz="2200" dirty="0">
                <a:sym typeface="+mn-ea"/>
              </a:rPr>
              <a:t>：通过改变电子自旋方向来存储信息</a:t>
            </a:r>
            <a:endParaRPr lang="en-US" altLang="zh-CN" sz="2200" dirty="0"/>
          </a:p>
          <a:p>
            <a:pPr lvl="1"/>
            <a:r>
              <a:rPr lang="en-US" altLang="zh-CN" sz="2200" dirty="0">
                <a:sym typeface="+mn-ea"/>
              </a:rPr>
              <a:t>- ReRAM</a:t>
            </a:r>
            <a:r>
              <a:rPr lang="zh-CN" altLang="en-US" sz="2200" dirty="0">
                <a:sym typeface="+mn-ea"/>
              </a:rPr>
              <a:t>：</a:t>
            </a:r>
            <a:r>
              <a:rPr lang="zh-CN" altLang="zh-CN" sz="2200" dirty="0">
                <a:sym typeface="+mn-ea"/>
              </a:rPr>
              <a:t>通过改变电阻值来存储信息 </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图片 4" descr="dra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738" y="27688"/>
            <a:ext cx="2415098" cy="167919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对话气泡: 圆角矩形 3">
            <a:extLst>
              <a:ext uri="{FF2B5EF4-FFF2-40B4-BE49-F238E27FC236}">
                <a16:creationId xmlns:a16="http://schemas.microsoft.com/office/drawing/2014/main" id="{D66DA25A-666A-4FC2-80AF-397580F4E81B}"/>
              </a:ext>
            </a:extLst>
          </p:cNvPr>
          <p:cNvSpPr/>
          <p:nvPr/>
        </p:nvSpPr>
        <p:spPr>
          <a:xfrm>
            <a:off x="9448800" y="3615070"/>
            <a:ext cx="2743200" cy="3106405"/>
          </a:xfrm>
          <a:prstGeom prst="wedgeRoundRectCallout">
            <a:avLst>
              <a:gd name="adj1" fmla="val -61996"/>
              <a:gd name="adj2" fmla="val 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每种硬件都有自己的存取特性，</a:t>
            </a:r>
            <a:r>
              <a:rPr lang="en-US" altLang="zh-CN" sz="2400" dirty="0">
                <a:latin typeface="微软雅黑" panose="020B0503020204020204" pitchFamily="34" charset="-122"/>
                <a:ea typeface="微软雅黑" panose="020B0503020204020204" pitchFamily="34" charset="-122"/>
              </a:rPr>
              <a:t>DBMS</a:t>
            </a:r>
            <a:r>
              <a:rPr lang="zh-CN" altLang="en-US" sz="2400" dirty="0">
                <a:latin typeface="微软雅黑" panose="020B0503020204020204" pitchFamily="34" charset="-122"/>
                <a:ea typeface="微软雅黑" panose="020B0503020204020204" pitchFamily="34" charset="-122"/>
              </a:rPr>
              <a:t>数据组织的设计中必须考虑：如何充分利用相应存储介质的优点；并尽量规避其缺陷。</a:t>
            </a:r>
          </a:p>
        </p:txBody>
      </p:sp>
    </p:spTree>
    <p:extLst>
      <p:ext uri="{BB962C8B-B14F-4D97-AF65-F5344CB8AC3E}">
        <p14:creationId xmlns:p14="http://schemas.microsoft.com/office/powerpoint/2010/main" val="194456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a:t>
            </a:r>
            <a:endParaRPr lang="zh-CN" altLang="en-US" dirty="0"/>
          </a:p>
        </p:txBody>
      </p:sp>
      <p:sp>
        <p:nvSpPr>
          <p:cNvPr id="3" name="内容占位符 2"/>
          <p:cNvSpPr>
            <a:spLocks noGrp="1"/>
          </p:cNvSpPr>
          <p:nvPr>
            <p:ph idx="1"/>
          </p:nvPr>
        </p:nvSpPr>
        <p:spPr>
          <a:xfrm>
            <a:off x="838200" y="1285461"/>
            <a:ext cx="10515600" cy="5240029"/>
          </a:xfrm>
        </p:spPr>
        <p:txBody>
          <a:bodyPr>
            <a:normAutofit/>
          </a:bodyPr>
          <a:lstStyle/>
          <a:p>
            <a:pPr lvl="2"/>
            <a:r>
              <a:rPr lang="zh-CN" altLang="en-US" dirty="0">
                <a:sym typeface="+mn-ea"/>
              </a:rPr>
              <a:t>索引的存在是为了更快的定位到目标数据。</a:t>
            </a:r>
            <a:endParaRPr lang="en-US" altLang="zh-CN" dirty="0">
              <a:sym typeface="+mn-ea"/>
            </a:endParaRPr>
          </a:p>
          <a:p>
            <a:pPr lvl="2"/>
            <a:r>
              <a:rPr lang="zh-CN" altLang="en-US" dirty="0">
                <a:solidFill>
                  <a:srgbClr val="C00000"/>
                </a:solidFill>
                <a:sym typeface="+mn-ea"/>
              </a:rPr>
              <a:t>索引分类：哈希索引、有序索引、存在索引等</a:t>
            </a:r>
            <a:r>
              <a:rPr lang="zh-CN" altLang="en-US" dirty="0">
                <a:sym typeface="+mn-ea"/>
              </a:rPr>
              <a:t>。</a:t>
            </a:r>
            <a:endParaRPr lang="en-US" altLang="zh-CN" dirty="0">
              <a:sym typeface="+mn-ea"/>
            </a:endParaRPr>
          </a:p>
          <a:p>
            <a:pPr lvl="2"/>
            <a:endParaRPr lang="en-US" altLang="zh-CN" dirty="0">
              <a:sym typeface="+mn-ea"/>
            </a:endParaRPr>
          </a:p>
          <a:p>
            <a:pPr lvl="2"/>
            <a:r>
              <a:rPr lang="zh-CN" altLang="en-US" b="1" dirty="0">
                <a:solidFill>
                  <a:srgbClr val="C00000"/>
                </a:solidFill>
                <a:sym typeface="+mn-ea"/>
              </a:rPr>
              <a:t>哈希索引</a:t>
            </a:r>
            <a:r>
              <a:rPr lang="zh-CN" altLang="en-US" dirty="0">
                <a:sym typeface="+mn-ea"/>
              </a:rPr>
              <a:t>：</a:t>
            </a:r>
            <a:endParaRPr lang="en-US" altLang="zh-CN" dirty="0">
              <a:sym typeface="+mn-ea"/>
            </a:endParaRPr>
          </a:p>
          <a:p>
            <a:pPr marL="342900" lvl="2" indent="-342900">
              <a:buFont typeface="Arial" panose="020B0604020202020204" pitchFamily="34" charset="0"/>
              <a:buChar char="•"/>
            </a:pPr>
            <a:r>
              <a:rPr lang="zh-CN" altLang="en-US" dirty="0">
                <a:sym typeface="+mn-ea"/>
              </a:rPr>
              <a:t>优点：简单、易行，</a:t>
            </a:r>
            <a:r>
              <a:rPr lang="zh-CN" altLang="zh-CN" dirty="0">
                <a:sym typeface="+mn-ea"/>
              </a:rPr>
              <a:t>定位到目标数据的复杂度是</a:t>
            </a:r>
            <a:r>
              <a:rPr lang="en-US" altLang="zh-CN" dirty="0">
                <a:sym typeface="+mn-ea"/>
              </a:rPr>
              <a:t>O(1)</a:t>
            </a:r>
            <a:r>
              <a:rPr lang="zh-CN" altLang="en-US" dirty="0">
                <a:sym typeface="+mn-ea"/>
              </a:rPr>
              <a:t>。</a:t>
            </a:r>
            <a:endParaRPr lang="en-US" altLang="zh-CN" dirty="0"/>
          </a:p>
          <a:p>
            <a:pPr marL="342900" lvl="1" indent="-342900">
              <a:buFont typeface="Arial" panose="020B0604020202020204" pitchFamily="34" charset="0"/>
              <a:buChar char="•"/>
            </a:pPr>
            <a:r>
              <a:rPr lang="zh-CN" altLang="en-US" dirty="0">
                <a:sym typeface="+mn-ea"/>
              </a:rPr>
              <a:t>局限：主要用于支持单点查询，</a:t>
            </a:r>
            <a:endParaRPr lang="en-US" altLang="zh-CN" dirty="0">
              <a:sym typeface="+mn-ea"/>
            </a:endParaRPr>
          </a:p>
          <a:p>
            <a:pPr lvl="1"/>
            <a:r>
              <a:rPr lang="en-US" altLang="zh-CN" dirty="0">
                <a:sym typeface="+mn-ea"/>
              </a:rPr>
              <a:t>              </a:t>
            </a:r>
            <a:r>
              <a:rPr lang="zh-CN" altLang="en-US" dirty="0">
                <a:sym typeface="+mn-ea"/>
              </a:rPr>
              <a:t>无法对范围查询进行加速。</a:t>
            </a:r>
            <a:r>
              <a:rPr lang="zh-CN" altLang="zh-CN" dirty="0">
                <a:sym typeface="+mn-ea"/>
              </a:rPr>
              <a:t> </a:t>
            </a:r>
            <a:r>
              <a:rPr lang="en-US" altLang="zh-CN" dirty="0">
                <a:sym typeface="+mn-ea"/>
              </a:rPr>
              <a:t>	</a:t>
            </a:r>
            <a:endParaRPr lang="en-US" altLang="zh-CN" dirty="0"/>
          </a:p>
          <a:p>
            <a:pPr marL="342900" lvl="1" indent="-342900">
              <a:buFont typeface="Arial" panose="020B0604020202020204" pitchFamily="34" charset="0"/>
              <a:buChar char="•"/>
            </a:pPr>
            <a:r>
              <a:rPr lang="zh-CN" altLang="en-US" dirty="0">
                <a:sym typeface="+mn-ea"/>
              </a:rPr>
              <a:t>解决哈希冲突的方法：</a:t>
            </a:r>
            <a:endParaRPr lang="en-US" altLang="zh-CN" dirty="0">
              <a:sym typeface="+mn-ea"/>
            </a:endParaRPr>
          </a:p>
          <a:p>
            <a:pPr lvl="4"/>
            <a:r>
              <a:rPr lang="en-US" altLang="zh-CN" sz="2400" dirty="0">
                <a:sym typeface="+mn-ea"/>
              </a:rPr>
              <a:t>    - </a:t>
            </a:r>
            <a:r>
              <a:rPr lang="zh-CN" altLang="zh-CN" sz="2400" dirty="0">
                <a:sym typeface="+mn-ea"/>
              </a:rPr>
              <a:t>链地址法</a:t>
            </a:r>
            <a:r>
              <a:rPr lang="zh-CN" altLang="en-US" sz="2400" dirty="0">
                <a:sym typeface="+mn-ea"/>
              </a:rPr>
              <a:t>、</a:t>
            </a:r>
            <a:r>
              <a:rPr lang="zh-CN" altLang="zh-CN" sz="2400" dirty="0">
                <a:sym typeface="+mn-ea"/>
              </a:rPr>
              <a:t>线性探测法</a:t>
            </a:r>
            <a:r>
              <a:rPr lang="zh-CN" altLang="en-US" sz="2400" dirty="0">
                <a:sym typeface="+mn-ea"/>
              </a:rPr>
              <a:t>、</a:t>
            </a:r>
            <a:r>
              <a:rPr lang="zh-CN" altLang="zh-CN" sz="2400" dirty="0">
                <a:sym typeface="+mn-ea"/>
              </a:rPr>
              <a:t>布谷鸟哈希</a:t>
            </a:r>
            <a:r>
              <a:rPr lang="zh-CN" altLang="en-US" sz="2400" dirty="0">
                <a:sym typeface="+mn-ea"/>
              </a:rPr>
              <a:t>；</a:t>
            </a:r>
            <a:r>
              <a:rPr lang="zh-CN" altLang="zh-CN" sz="2400" dirty="0">
                <a:sym typeface="+mn-ea"/>
              </a:rPr>
              <a:t> </a:t>
            </a:r>
            <a:endParaRPr lang="en-US" altLang="zh-CN" sz="2400" dirty="0"/>
          </a:p>
          <a:p>
            <a:pPr lvl="2"/>
            <a:r>
              <a:rPr lang="en-US" altLang="zh-CN" dirty="0">
                <a:sym typeface="+mn-ea"/>
              </a:rPr>
              <a:t>    </a:t>
            </a:r>
            <a:r>
              <a:rPr lang="zh-CN" altLang="en-US" dirty="0">
                <a:sym typeface="+mn-ea"/>
              </a:rPr>
              <a:t>降低哈希冲突的原则：</a:t>
            </a:r>
            <a:endParaRPr lang="en-US" altLang="zh-CN" dirty="0">
              <a:sym typeface="+mn-ea"/>
            </a:endParaRPr>
          </a:p>
          <a:p>
            <a:pPr lvl="2"/>
            <a:r>
              <a:rPr lang="en-US" altLang="zh-CN" dirty="0">
                <a:sym typeface="+mn-ea"/>
              </a:rPr>
              <a:t>    - </a:t>
            </a:r>
            <a:r>
              <a:rPr lang="zh-CN" altLang="en-US" dirty="0">
                <a:sym typeface="+mn-ea"/>
              </a:rPr>
              <a:t>优化哈希函数；</a:t>
            </a:r>
            <a:endParaRPr lang="en-US" altLang="zh-CN" dirty="0">
              <a:sym typeface="+mn-ea"/>
            </a:endParaRPr>
          </a:p>
          <a:p>
            <a:pPr lvl="2"/>
            <a:r>
              <a:rPr lang="en-US" altLang="zh-CN" dirty="0">
                <a:sym typeface="+mn-ea"/>
              </a:rPr>
              <a:t>    - </a:t>
            </a:r>
            <a:r>
              <a:rPr lang="zh-CN" altLang="zh-CN" dirty="0">
                <a:sym typeface="+mn-ea"/>
              </a:rPr>
              <a:t>以空间换时间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pic>
        <p:nvPicPr>
          <p:cNvPr id="5" name="Picture 1" descr="draw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429000"/>
            <a:ext cx="4164330" cy="23729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0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1"/>
                <a:ext cx="10515600" cy="5240029"/>
              </a:xfrm>
            </p:spPr>
            <p:txBody>
              <a:bodyPr>
                <a:normAutofit/>
              </a:bodyPr>
              <a:lstStyle/>
              <a:p>
                <a:pPr lvl="2"/>
                <a:r>
                  <a:rPr lang="zh-CN" altLang="en-US" b="1" dirty="0">
                    <a:solidFill>
                      <a:srgbClr val="C00000"/>
                    </a:solidFill>
                    <a:sym typeface="+mn-ea"/>
                  </a:rPr>
                  <a:t>有序索引</a:t>
                </a:r>
                <a:r>
                  <a:rPr lang="zh-CN" altLang="en-US" dirty="0">
                    <a:sym typeface="+mn-ea"/>
                  </a:rPr>
                  <a:t>：将数据按照索引项进行排序，以降低查找复杂度。</a:t>
                </a:r>
                <a:endParaRPr lang="en-US" altLang="zh-CN" dirty="0">
                  <a:sym typeface="+mn-ea"/>
                </a:endParaRPr>
              </a:p>
              <a:p>
                <a:pPr lvl="2"/>
                <a:r>
                  <a:rPr lang="en-US" altLang="zh-CN" dirty="0">
                    <a:sym typeface="+mn-ea"/>
                  </a:rPr>
                  <a:t>- </a:t>
                </a:r>
                <a:r>
                  <a:rPr lang="zh-CN" altLang="en-US" dirty="0">
                    <a:sym typeface="+mn-ea"/>
                  </a:rPr>
                  <a:t>相对于</a:t>
                </a:r>
                <a:r>
                  <a:rPr lang="en-US" altLang="zh-CN" dirty="0">
                    <a:sym typeface="+mn-ea"/>
                  </a:rPr>
                  <a:t>Hash</a:t>
                </a:r>
                <a:r>
                  <a:rPr lang="zh-CN" altLang="en-US" dirty="0">
                    <a:sym typeface="+mn-ea"/>
                  </a:rPr>
                  <a:t>，有序索引的单点复杂度略高，</a:t>
                </a:r>
                <a:endParaRPr lang="en-US" altLang="zh-CN" dirty="0">
                  <a:sym typeface="+mn-ea"/>
                </a:endParaRPr>
              </a:p>
              <a:p>
                <a:pPr lvl="2"/>
                <a:r>
                  <a:rPr lang="zh-CN" altLang="en-US" dirty="0">
                    <a:sym typeface="+mn-ea"/>
                  </a:rPr>
                  <a:t>  但能达到较好的范围查询加速效果。</a:t>
                </a:r>
                <a:endParaRPr lang="en-US" altLang="zh-CN" dirty="0">
                  <a:sym typeface="+mn-ea"/>
                </a:endParaRPr>
              </a:p>
              <a:p>
                <a:pPr lvl="2"/>
                <a:endParaRPr lang="en-US" altLang="zh-CN" b="1" dirty="0">
                  <a:sym typeface="+mn-ea"/>
                </a:endParaRPr>
              </a:p>
              <a:p>
                <a:pPr lvl="2"/>
                <a:r>
                  <a:rPr lang="zh-CN" altLang="en-US" b="1" dirty="0">
                    <a:sym typeface="+mn-ea"/>
                  </a:rPr>
                  <a:t>代表：</a:t>
                </a:r>
                <a:endParaRPr lang="en-US" altLang="zh-CN" b="1" dirty="0">
                  <a:sym typeface="+mn-ea"/>
                </a:endParaRPr>
              </a:p>
              <a:p>
                <a:pPr lvl="2"/>
                <a:r>
                  <a:rPr lang="en-US" altLang="zh-CN" dirty="0">
                    <a:solidFill>
                      <a:srgbClr val="C00000"/>
                    </a:solidFill>
                    <a:sym typeface="+mn-ea"/>
                  </a:rPr>
                  <a:t>- B</a:t>
                </a:r>
                <a:r>
                  <a:rPr lang="zh-CN" altLang="en-US" dirty="0">
                    <a:solidFill>
                      <a:srgbClr val="C00000"/>
                    </a:solidFill>
                    <a:sym typeface="+mn-ea"/>
                  </a:rPr>
                  <a:t>树</a:t>
                </a:r>
                <a:r>
                  <a:rPr lang="en-US" altLang="zh-CN" dirty="0">
                    <a:solidFill>
                      <a:srgbClr val="C00000"/>
                    </a:solidFill>
                    <a:sym typeface="+mn-ea"/>
                  </a:rPr>
                  <a:t>/B+</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跳跃表</a:t>
                </a:r>
                <a:endParaRPr lang="en-US" altLang="zh-CN" dirty="0">
                  <a:solidFill>
                    <a:srgbClr val="C00000"/>
                  </a:solidFill>
                </a:endParaRPr>
              </a:p>
              <a:p>
                <a:pPr lvl="2"/>
                <a:r>
                  <a:rPr lang="en-US" altLang="zh-CN" dirty="0">
                    <a:solidFill>
                      <a:srgbClr val="C00000"/>
                    </a:solidFill>
                    <a:sym typeface="+mn-ea"/>
                  </a:rPr>
                  <a:t>- </a:t>
                </a:r>
                <a14:m>
                  <m:oMath xmlns:m="http://schemas.openxmlformats.org/officeDocument/2006/math">
                    <m:sSup>
                      <m:sSupPr>
                        <m:ctrlPr>
                          <a:rPr lang="en-US" altLang="zh-CN" i="1">
                            <a:solidFill>
                              <a:srgbClr val="C00000"/>
                            </a:solidFill>
                            <a:latin typeface="Cambria Math" panose="02040503050406030204" pitchFamily="18" charset="0"/>
                            <a:sym typeface="+mn-ea"/>
                          </a:rPr>
                        </m:ctrlPr>
                      </m:sSupPr>
                      <m:e>
                        <m:r>
                          <m:rPr>
                            <m:sty m:val="p"/>
                          </m:rPr>
                          <a:rPr lang="en-US" altLang="zh-CN" i="1">
                            <a:solidFill>
                              <a:srgbClr val="C00000"/>
                            </a:solidFill>
                            <a:latin typeface="Cambria Math" panose="02040503050406030204" pitchFamily="18" charset="0"/>
                            <a:sym typeface="+mn-ea"/>
                          </a:rPr>
                          <m:t>B</m:t>
                        </m:r>
                      </m:e>
                      <m:sup>
                        <m:r>
                          <a:rPr lang="zh-CN" altLang="en-US" i="1">
                            <a:solidFill>
                              <a:srgbClr val="C00000"/>
                            </a:solidFill>
                            <a:latin typeface="Cambria Math" panose="02040503050406030204" pitchFamily="18" charset="0"/>
                            <a:sym typeface="+mn-ea"/>
                          </a:rPr>
                          <m:t>𝜀</m:t>
                        </m:r>
                      </m:sup>
                    </m:sSup>
                  </m:oMath>
                </a14:m>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日志合并树（</a:t>
                </a:r>
                <a:r>
                  <a:rPr lang="en-US" altLang="zh-CN" dirty="0">
                    <a:solidFill>
                      <a:srgbClr val="C00000"/>
                    </a:solidFill>
                    <a:sym typeface="+mn-ea"/>
                  </a:rPr>
                  <a:t>LSM</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前缀树：字典序</a:t>
                </a:r>
                <a:endParaRPr lang="en-US" altLang="zh-CN"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1"/>
                <a:ext cx="10515600" cy="5240029"/>
              </a:xfrm>
              <a:blipFill>
                <a:blip r:embed="rId3"/>
                <a:stretch>
                  <a:fillRect l="-928" t="-16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16" name="对话气泡: 圆角矩形 3">
            <a:extLst>
              <a:ext uri="{FF2B5EF4-FFF2-40B4-BE49-F238E27FC236}">
                <a16:creationId xmlns:a16="http://schemas.microsoft.com/office/drawing/2014/main" id="{4BE10331-0FA0-476E-8947-D21FE447AFE5}"/>
              </a:ext>
            </a:extLst>
          </p:cNvPr>
          <p:cNvSpPr/>
          <p:nvPr/>
        </p:nvSpPr>
        <p:spPr>
          <a:xfrm>
            <a:off x="880530" y="4185063"/>
            <a:ext cx="3354013" cy="920336"/>
          </a:xfrm>
          <a:prstGeom prst="wedgeRoundRectCallout">
            <a:avLst>
              <a:gd name="adj1" fmla="val 68798"/>
              <a:gd name="adj2" fmla="val 3498"/>
              <a:gd name="adj3" fmla="val 16667"/>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9327717-C38C-4C54-BB7F-CF16FDB6F90F}"/>
              </a:ext>
            </a:extLst>
          </p:cNvPr>
          <p:cNvSpPr txBox="1"/>
          <p:nvPr/>
        </p:nvSpPr>
        <p:spPr>
          <a:xfrm>
            <a:off x="5016332" y="4311553"/>
            <a:ext cx="5882253" cy="461665"/>
          </a:xfrm>
          <a:prstGeom prst="rect">
            <a:avLst/>
          </a:prstGeom>
          <a:noFill/>
        </p:spPr>
        <p:txBody>
          <a:bodyPr wrap="square" rtlCol="0">
            <a:spAutoFit/>
          </a:bodyPr>
          <a:lstStyle/>
          <a:p>
            <a:r>
              <a:rPr lang="en-US" altLang="zh-CN" sz="2400" dirty="0">
                <a:solidFill>
                  <a:srgbClr val="0070C0"/>
                </a:solidFill>
                <a:latin typeface="Arial" panose="020B0604020202020204" pitchFamily="34" charset="0"/>
                <a:cs typeface="Arial" panose="020B0604020202020204" pitchFamily="34" charset="0"/>
              </a:rPr>
              <a:t>WOI</a:t>
            </a:r>
            <a:r>
              <a:rPr lang="zh-CN" altLang="en-US" sz="2400" dirty="0">
                <a:solidFill>
                  <a:srgbClr val="0070C0"/>
                </a:solidFill>
                <a:latin typeface="Arial" panose="020B0604020202020204" pitchFamily="34" charset="0"/>
                <a:cs typeface="Arial" panose="020B0604020202020204" pitchFamily="34" charset="0"/>
              </a:rPr>
              <a:t>（</a:t>
            </a:r>
            <a:r>
              <a:rPr lang="en-US" altLang="zh-CN" sz="2400" dirty="0">
                <a:solidFill>
                  <a:srgbClr val="0070C0"/>
                </a:solidFill>
                <a:latin typeface="Arial" panose="020B0604020202020204" pitchFamily="34" charset="0"/>
                <a:cs typeface="Arial" panose="020B0604020202020204" pitchFamily="34" charset="0"/>
              </a:rPr>
              <a:t>Write-Optimized Index</a:t>
            </a:r>
            <a:r>
              <a:rPr lang="zh-CN" altLang="en-US" sz="2400"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33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en-US" altLang="zh-CN" dirty="0">
                <a:solidFill>
                  <a:srgbClr val="C00000"/>
                </a:solidFill>
              </a:rPr>
              <a:t>B</a:t>
            </a:r>
            <a:r>
              <a:rPr lang="zh-CN" altLang="en-US" dirty="0">
                <a:solidFill>
                  <a:srgbClr val="C00000"/>
                </a:solidFill>
              </a:rPr>
              <a:t>树</a:t>
            </a:r>
            <a:r>
              <a:rPr lang="en-US" altLang="zh-CN" dirty="0">
                <a:solidFill>
                  <a:srgbClr val="C00000"/>
                </a:solidFill>
              </a:rPr>
              <a:t>/B+</a:t>
            </a:r>
            <a:r>
              <a:rPr lang="zh-CN" altLang="en-US" dirty="0">
                <a:solidFill>
                  <a:srgbClr val="C00000"/>
                </a:solidFill>
              </a:rPr>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pic>
        <p:nvPicPr>
          <p:cNvPr id="5" name="Picture 1" descr="b-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7179" y="1095148"/>
            <a:ext cx="7060927" cy="562632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内容占位符 2"/>
          <p:cNvSpPr txBox="1">
            <a:spLocks/>
          </p:cNvSpPr>
          <p:nvPr/>
        </p:nvSpPr>
        <p:spPr>
          <a:xfrm>
            <a:off x="838200" y="1707775"/>
            <a:ext cx="2803285" cy="5013699"/>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en-US" altLang="zh-CN" sz="2400" dirty="0"/>
              <a:t>       </a:t>
            </a:r>
            <a:r>
              <a:rPr lang="zh-CN" altLang="en-US" sz="2400" dirty="0"/>
              <a:t>在二叉树基础上增加分支从而减少深度，通过节点的分裂与合并保持树的平衡。</a:t>
            </a:r>
            <a:endParaRPr lang="en-US" altLang="zh-CN" sz="2400" dirty="0"/>
          </a:p>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zh-CN" altLang="en-US" sz="2400" dirty="0"/>
              <a:t>非叶子节点只保存关键字及子节点指针，所有数据在叶子结点层，且叶子节点按照顺序全部链接起来。</a:t>
            </a:r>
          </a:p>
        </p:txBody>
      </p:sp>
      <p:sp>
        <p:nvSpPr>
          <p:cNvPr id="7" name="圆角矩形标注 6"/>
          <p:cNvSpPr/>
          <p:nvPr/>
        </p:nvSpPr>
        <p:spPr>
          <a:xfrm>
            <a:off x="9520518" y="3939988"/>
            <a:ext cx="1586753" cy="612648"/>
          </a:xfrm>
          <a:prstGeom prst="wedgeRoundRectCallout">
            <a:avLst>
              <a:gd name="adj1" fmla="val -107598"/>
              <a:gd name="adj2" fmla="val -8236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原位更新</a:t>
            </a:r>
          </a:p>
        </p:txBody>
      </p:sp>
    </p:spTree>
    <p:extLst>
      <p:ext uri="{BB962C8B-B14F-4D97-AF65-F5344CB8AC3E}">
        <p14:creationId xmlns:p14="http://schemas.microsoft.com/office/powerpoint/2010/main" val="39423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zh-CN" altLang="en-US" dirty="0">
                <a:solidFill>
                  <a:srgbClr val="C00000"/>
                </a:solidFill>
              </a:rPr>
              <a:t>跳跃表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6" name="内容占位符 2"/>
          <p:cNvSpPr txBox="1">
            <a:spLocks/>
          </p:cNvSpPr>
          <p:nvPr/>
        </p:nvSpPr>
        <p:spPr>
          <a:xfrm>
            <a:off x="838200" y="1707775"/>
            <a:ext cx="10376647" cy="160419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       通过多层链表的方式实现类似于</a:t>
            </a:r>
            <a:r>
              <a:rPr lang="en-US" altLang="zh-CN" sz="2400" dirty="0"/>
              <a:t>B</a:t>
            </a:r>
            <a:r>
              <a:rPr lang="zh-CN" altLang="en-US" sz="2400" dirty="0"/>
              <a:t>树功能的结构，不同层链表跨越数据项的个数不同。查询时先通过粗粒度的链表快速定位，然后逐渐向下更细粒度的链表搜索，直至找到或者对底层结束搜索。</a:t>
            </a:r>
          </a:p>
        </p:txBody>
      </p:sp>
      <p:grpSp>
        <p:nvGrpSpPr>
          <p:cNvPr id="7" name="组合 6"/>
          <p:cNvGrpSpPr/>
          <p:nvPr/>
        </p:nvGrpSpPr>
        <p:grpSpPr>
          <a:xfrm>
            <a:off x="2374312" y="3311970"/>
            <a:ext cx="7304421" cy="3734287"/>
            <a:chOff x="7423" y="2371"/>
            <a:chExt cx="5330" cy="1725"/>
          </a:xfrm>
        </p:grpSpPr>
        <p:pic>
          <p:nvPicPr>
            <p:cNvPr id="8" name="Picture 3" descr="屏幕快照%202018-03-06%20上午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 y="2371"/>
              <a:ext cx="5331" cy="125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矩形 8"/>
            <p:cNvSpPr/>
            <p:nvPr/>
          </p:nvSpPr>
          <p:spPr>
            <a:xfrm>
              <a:off x="8918" y="3612"/>
              <a:ext cx="2065"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跳跃表示意图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28335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sz="2400" dirty="0"/>
                  <a:t>       WOI</a:t>
                </a:r>
                <a:r>
                  <a:rPr lang="zh-CN" altLang="en-US" sz="2400" dirty="0"/>
                  <a:t>（</a:t>
                </a:r>
                <a:r>
                  <a:rPr lang="en-US" altLang="zh-CN" sz="2400" dirty="0"/>
                  <a:t>Write-Optimized Index</a:t>
                </a:r>
                <a:r>
                  <a:rPr lang="zh-CN" altLang="en-US" sz="2400" dirty="0"/>
                  <a:t>）：面向写优化而设计的索引结构，主要包括：</a:t>
                </a:r>
                <a14:m>
                  <m:oMath xmlns:m="http://schemas.openxmlformats.org/officeDocument/2006/math">
                    <m:sSup>
                      <m:sSupPr>
                        <m:ctrlPr>
                          <a:rPr lang="en-US" altLang="zh-CN" i="1" smtClean="0">
                            <a:solidFill>
                              <a:schemeClr val="tx1"/>
                            </a:solidFill>
                            <a:latin typeface="Cambria Math" panose="02040503050406030204" pitchFamily="18" charset="0"/>
                            <a:sym typeface="+mn-ea"/>
                          </a:rPr>
                        </m:ctrlPr>
                      </m:sSupPr>
                      <m:e>
                        <m:r>
                          <m:rPr>
                            <m:sty m:val="p"/>
                          </m:rPr>
                          <a:rPr lang="en-US" altLang="zh-CN" i="1">
                            <a:solidFill>
                              <a:schemeClr val="tx1"/>
                            </a:solidFill>
                            <a:latin typeface="Cambria Math" panose="02040503050406030204" pitchFamily="18" charset="0"/>
                            <a:sym typeface="+mn-ea"/>
                          </a:rPr>
                          <m:t>B</m:t>
                        </m:r>
                      </m:e>
                      <m:sup>
                        <m:r>
                          <a:rPr lang="zh-CN" altLang="en-US" i="1">
                            <a:solidFill>
                              <a:schemeClr val="tx1"/>
                            </a:solidFill>
                            <a:latin typeface="Cambria Math" panose="02040503050406030204" pitchFamily="18" charset="0"/>
                            <a:sym typeface="+mn-ea"/>
                          </a:rPr>
                          <m:t>𝜀</m:t>
                        </m:r>
                      </m:sup>
                    </m:sSup>
                  </m:oMath>
                </a14:m>
                <a:r>
                  <a:rPr lang="zh-CN" altLang="en-US" dirty="0">
                    <a:solidFill>
                      <a:schemeClr val="tx1"/>
                    </a:solidFill>
                    <a:sym typeface="+mn-ea"/>
                  </a:rPr>
                  <a:t>树、日志合并树（</a:t>
                </a:r>
                <a:r>
                  <a:rPr lang="en-US" altLang="zh-CN" dirty="0">
                    <a:solidFill>
                      <a:schemeClr val="tx1"/>
                    </a:solidFill>
                    <a:sym typeface="+mn-ea"/>
                  </a:rPr>
                  <a:t>LSM</a:t>
                </a:r>
                <a:r>
                  <a:rPr lang="zh-CN" altLang="en-US" dirty="0">
                    <a:solidFill>
                      <a:schemeClr val="tx1"/>
                    </a:solidFill>
                    <a:sym typeface="+mn-ea"/>
                  </a:rPr>
                  <a:t>树）等。</a:t>
                </a:r>
                <a:endParaRPr lang="en-US" altLang="zh-CN" dirty="0">
                  <a:solidFill>
                    <a:schemeClr val="tx1"/>
                  </a:solidFill>
                </a:endParaRPr>
              </a:p>
              <a:p>
                <a:endParaRPr lang="en-US" altLang="zh-CN" sz="2400" dirty="0"/>
              </a:p>
              <a:p>
                <a:r>
                  <a:rPr lang="en-US" altLang="zh-CN" sz="2400" dirty="0"/>
                  <a:t>WOI</a:t>
                </a:r>
                <a:r>
                  <a:rPr lang="zh-CN" altLang="en-US" sz="2400" dirty="0"/>
                  <a:t>技术的共同特点：</a:t>
                </a:r>
                <a:endParaRPr lang="en-US" altLang="zh-CN" sz="2400" dirty="0"/>
              </a:p>
              <a:p>
                <a:pPr marL="457200" indent="-457200">
                  <a:buFont typeface="Wingdings" panose="05000000000000000000" pitchFamily="2" charset="2"/>
                  <a:buChar char="Ø"/>
                </a:pPr>
                <a:r>
                  <a:rPr lang="zh-CN" altLang="en-US" sz="2400" dirty="0"/>
                  <a:t>在一定程度上打破了有序索引中“完全有序”的设定，</a:t>
                </a:r>
                <a:r>
                  <a:rPr lang="zh-CN" altLang="en-US" sz="2400" dirty="0">
                    <a:solidFill>
                      <a:srgbClr val="FF0000"/>
                    </a:solidFill>
                  </a:rPr>
                  <a:t>存在一定程度的局部无序，</a:t>
                </a:r>
                <a:r>
                  <a:rPr lang="zh-CN" altLang="en-US" sz="2400" dirty="0"/>
                  <a:t>从而可以</a:t>
                </a:r>
                <a:r>
                  <a:rPr lang="zh-CN" altLang="en-US" sz="2400" dirty="0">
                    <a:solidFill>
                      <a:srgbClr val="FF0000"/>
                    </a:solidFill>
                  </a:rPr>
                  <a:t>减少</a:t>
                </a:r>
                <a:r>
                  <a:rPr lang="zh-CN" altLang="en-US" sz="2400" dirty="0"/>
                  <a:t>为了维护完全有序带来的</a:t>
                </a:r>
                <a:r>
                  <a:rPr lang="zh-CN" altLang="en-US" sz="2400" dirty="0">
                    <a:solidFill>
                      <a:srgbClr val="FF0000"/>
                    </a:solidFill>
                  </a:rPr>
                  <a:t>实际写操作</a:t>
                </a:r>
                <a:r>
                  <a:rPr lang="zh-CN" altLang="en-US" sz="2400" dirty="0"/>
                  <a:t>，</a:t>
                </a:r>
                <a:r>
                  <a:rPr lang="zh-CN" altLang="en-US" sz="2400" dirty="0">
                    <a:solidFill>
                      <a:srgbClr val="FF0000"/>
                    </a:solidFill>
                  </a:rPr>
                  <a:t>但由此带来了读操作性能下降。</a:t>
                </a:r>
                <a:endParaRPr lang="en-US" altLang="zh-CN" sz="2400" dirty="0">
                  <a:solidFill>
                    <a:srgbClr val="FF0000"/>
                  </a:solidFill>
                </a:endParaRPr>
              </a:p>
              <a:p>
                <a:pPr marL="457200" indent="-457200">
                  <a:buFont typeface="Wingdings" panose="05000000000000000000" pitchFamily="2" charset="2"/>
                  <a:buChar char="Ø"/>
                </a:pPr>
                <a:r>
                  <a:rPr lang="zh-CN" altLang="en-US" sz="2400" dirty="0"/>
                  <a:t>不进行原位更新，减少性能较差的随机写操作，以连续写操作为主。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14066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p:txBody>
          <a:bodyPr>
            <a:normAutofit/>
          </a:bodyPr>
          <a:lstStyle/>
          <a:p>
            <a:r>
              <a:rPr lang="en-US" altLang="zh-CN" dirty="0"/>
              <a:t>7.1 </a:t>
            </a:r>
            <a:r>
              <a:rPr lang="zh-CN" altLang="en-US" dirty="0"/>
              <a:t>概述</a:t>
            </a:r>
            <a:endParaRPr lang="en-US" altLang="zh-CN" dirty="0"/>
          </a:p>
          <a:p>
            <a:r>
              <a:rPr lang="en-US" altLang="zh-CN" dirty="0"/>
              <a:t>7.2</a:t>
            </a:r>
            <a:r>
              <a:rPr lang="zh-CN" altLang="en-US" dirty="0"/>
              <a:t> 硬件访问模型</a:t>
            </a:r>
            <a:endParaRPr lang="en-US" altLang="zh-CN" dirty="0"/>
          </a:p>
          <a:p>
            <a:r>
              <a:rPr lang="en-US" altLang="zh-CN" dirty="0"/>
              <a:t>7.3</a:t>
            </a:r>
            <a:r>
              <a:rPr lang="zh-CN" altLang="en-US" dirty="0"/>
              <a:t> </a:t>
            </a:r>
            <a:r>
              <a:rPr lang="zh-CN" altLang="zh-CN" dirty="0"/>
              <a:t>索引技术</a:t>
            </a:r>
          </a:p>
          <a:p>
            <a:r>
              <a:rPr lang="en-US" altLang="zh-CN" dirty="0"/>
              <a:t>7.4 </a:t>
            </a:r>
            <a:r>
              <a:rPr lang="zh-CN" altLang="en-US" dirty="0"/>
              <a:t>键值存储</a:t>
            </a:r>
          </a:p>
          <a:p>
            <a:r>
              <a:rPr lang="en-US" altLang="zh-CN" dirty="0"/>
              <a:t>7.5 </a:t>
            </a:r>
            <a:r>
              <a:rPr lang="zh-CN" altLang="en-US" dirty="0"/>
              <a:t>列存储</a:t>
            </a:r>
          </a:p>
          <a:p>
            <a:r>
              <a:rPr lang="zh-CN" altLang="en-US" dirty="0"/>
              <a:t>7.6 其他存储</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2"/>
                <a:ext cx="10515600" cy="5070888"/>
              </a:xfrm>
            </p:spPr>
            <p:txBody>
              <a:bodyPr>
                <a:noAutofit/>
              </a:bodyPr>
              <a:lstStyle/>
              <a:p>
                <a14:m>
                  <m:oMath xmlns:m="http://schemas.openxmlformats.org/officeDocument/2006/math">
                    <m:sSup>
                      <m:sSupPr>
                        <m:ctrlPr>
                          <a:rPr lang="en-US" altLang="zh-CN" sz="2400" i="1" smtClean="0">
                            <a:solidFill>
                              <a:srgbClr val="C00000"/>
                            </a:solidFill>
                            <a:latin typeface="Cambria Math" panose="02040503050406030204" pitchFamily="18" charset="0"/>
                            <a:sym typeface="+mn-ea"/>
                          </a:rPr>
                        </m:ctrlPr>
                      </m:sSupPr>
                      <m:e>
                        <m:r>
                          <m:rPr>
                            <m:sty m:val="p"/>
                          </m:rPr>
                          <a:rPr lang="en-US" altLang="zh-CN" sz="2400" i="1">
                            <a:solidFill>
                              <a:srgbClr val="C00000"/>
                            </a:solidFill>
                            <a:latin typeface="Cambria Math" panose="02040503050406030204" pitchFamily="18" charset="0"/>
                            <a:sym typeface="+mn-ea"/>
                          </a:rPr>
                          <m:t>B</m:t>
                        </m:r>
                      </m:e>
                      <m:sup>
                        <m:r>
                          <a:rPr lang="zh-CN" altLang="en-US" sz="2400" i="1">
                            <a:solidFill>
                              <a:srgbClr val="C00000"/>
                            </a:solidFill>
                            <a:latin typeface="Cambria Math" panose="02040503050406030204" pitchFamily="18" charset="0"/>
                            <a:sym typeface="+mn-ea"/>
                          </a:rPr>
                          <m:t>𝜀</m:t>
                        </m:r>
                      </m:sup>
                    </m:sSup>
                  </m:oMath>
                </a14:m>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将</a:t>
                </a:r>
                <a:r>
                  <a:rPr lang="en-US" altLang="zh-CN" sz="2400" dirty="0">
                    <a:sym typeface="+mn-ea"/>
                  </a:rPr>
                  <a:t>B</a:t>
                </a:r>
                <a:r>
                  <a:rPr lang="zh-CN" altLang="en-US" sz="2400" dirty="0">
                    <a:sym typeface="+mn-ea"/>
                  </a:rPr>
                  <a:t>树的每个结点空间分为</a:t>
                </a:r>
                <a:r>
                  <a:rPr lang="zh-CN" altLang="en-US" sz="2400" dirty="0">
                    <a:solidFill>
                      <a:srgbClr val="FF0000"/>
                    </a:solidFill>
                    <a:sym typeface="+mn-ea"/>
                  </a:rPr>
                  <a:t>两部分</a:t>
                </a:r>
                <a:r>
                  <a:rPr lang="zh-CN" altLang="en-US" sz="2400" dirty="0">
                    <a:sym typeface="+mn-ea"/>
                  </a:rPr>
                  <a:t>，一部分按照原来的功能，存储关键字和指向下层结点的指针，</a:t>
                </a:r>
                <a:r>
                  <a:rPr lang="zh-CN" altLang="en-US" sz="2400" dirty="0">
                    <a:solidFill>
                      <a:srgbClr val="FF0000"/>
                    </a:solidFill>
                    <a:sym typeface="+mn-ea"/>
                  </a:rPr>
                  <a:t>另一部分空间是缓冲区</a:t>
                </a:r>
                <a:r>
                  <a:rPr lang="zh-CN" altLang="en-US" sz="2400" dirty="0">
                    <a:sym typeface="+mn-ea"/>
                  </a:rPr>
                  <a:t>。</a:t>
                </a:r>
                <a:endParaRPr lang="en-US" altLang="zh-CN" sz="2400" dirty="0">
                  <a:sym typeface="+mn-ea"/>
                </a:endParaRPr>
              </a:p>
              <a:p>
                <a14:m>
                  <m:oMath xmlns:m="http://schemas.openxmlformats.org/officeDocument/2006/math">
                    <m:sSup>
                      <m:sSupPr>
                        <m:ctrlPr>
                          <a:rPr lang="en-US" altLang="zh-CN" sz="2400" i="1">
                            <a:latin typeface="Cambria Math" panose="02040503050406030204" pitchFamily="18" charset="0"/>
                            <a:sym typeface="+mn-ea"/>
                          </a:rPr>
                        </m:ctrlPr>
                      </m:sSupPr>
                      <m:e>
                        <m:r>
                          <m:rPr>
                            <m:sty m:val="p"/>
                          </m:rPr>
                          <a:rPr lang="en-US" altLang="zh-CN" sz="2400" i="1">
                            <a:latin typeface="Cambria Math" panose="02040503050406030204" pitchFamily="18" charset="0"/>
                            <a:sym typeface="+mn-ea"/>
                          </a:rPr>
                          <m:t>B</m:t>
                        </m:r>
                      </m:e>
                      <m:sup>
                        <m:r>
                          <a:rPr lang="zh-CN" altLang="en-US" sz="2400" i="1">
                            <a:latin typeface="Cambria Math" panose="02040503050406030204" pitchFamily="18" charset="0"/>
                            <a:sym typeface="+mn-ea"/>
                          </a:rPr>
                          <m:t>𝜀</m:t>
                        </m:r>
                      </m:sup>
                    </m:sSup>
                  </m:oMath>
                </a14:m>
                <a:r>
                  <a:rPr lang="zh-CN" altLang="en-US" sz="2400" dirty="0">
                    <a:sym typeface="+mn-ea"/>
                  </a:rPr>
                  <a:t>树</a:t>
                </a:r>
                <a:r>
                  <a:rPr lang="zh-CN" altLang="en-US" sz="2400" dirty="0">
                    <a:solidFill>
                      <a:schemeClr val="tx1"/>
                    </a:solidFill>
                    <a:sym typeface="+mn-ea"/>
                  </a:rPr>
                  <a:t>写入</a:t>
                </a:r>
                <a:endParaRPr lang="en-US" altLang="zh-CN" sz="2400" dirty="0">
                  <a:solidFill>
                    <a:schemeClr val="tx1"/>
                  </a:solidFill>
                  <a:sym typeface="+mn-ea"/>
                </a:endParaRPr>
              </a:p>
              <a:p>
                <a:r>
                  <a:rPr lang="zh-CN" altLang="en-US" sz="2400" dirty="0">
                    <a:sym typeface="+mn-ea"/>
                  </a:rPr>
                  <a:t>       </a:t>
                </a:r>
                <a:r>
                  <a:rPr lang="zh-CN" altLang="en-US" sz="2400" dirty="0">
                    <a:solidFill>
                      <a:schemeClr val="tx1"/>
                    </a:solidFill>
                    <a:sym typeface="+mn-ea"/>
                  </a:rPr>
                  <a:t>数据先有限缓存在当前结点的缓冲区中，采用追加写的方式，减少了原位更新，</a:t>
                </a:r>
                <a:r>
                  <a:rPr lang="zh-CN" altLang="en-US" sz="2400" dirty="0">
                    <a:solidFill>
                      <a:srgbClr val="FF0000"/>
                    </a:solidFill>
                    <a:sym typeface="+mn-ea"/>
                  </a:rPr>
                  <a:t>只有当缓冲区已满时才会将缓冲区的内容批量传递给下层结点</a:t>
                </a:r>
                <a:r>
                  <a:rPr lang="zh-CN" altLang="en-US" sz="2400" dirty="0">
                    <a:solidFill>
                      <a:schemeClr val="tx1"/>
                    </a:solidFill>
                    <a:sym typeface="+mn-ea"/>
                  </a:rPr>
                  <a:t>。</a:t>
                </a:r>
                <a:endParaRPr lang="en-US" altLang="zh-CN" sz="2400" dirty="0">
                  <a:solidFill>
                    <a:schemeClr val="tx1"/>
                  </a:solidFill>
                  <a:sym typeface="+mn-ea"/>
                </a:endParaRPr>
              </a:p>
              <a:p>
                <a:r>
                  <a:rPr lang="zh-CN" altLang="en-US" sz="2400" dirty="0">
                    <a:sym typeface="+mn-ea"/>
                  </a:rPr>
                  <a:t>问题：缓冲区的追加写，</a:t>
                </a:r>
                <a:r>
                  <a:rPr lang="zh-CN" altLang="en-US" sz="2400" dirty="0">
                    <a:solidFill>
                      <a:srgbClr val="FF0000"/>
                    </a:solidFill>
                    <a:sym typeface="+mn-ea"/>
                  </a:rPr>
                  <a:t>导致了查找时开销的增加</a:t>
                </a:r>
                <a:r>
                  <a:rPr lang="zh-CN" altLang="en-US" sz="2400" dirty="0">
                    <a:solidFill>
                      <a:srgbClr val="00B0F0"/>
                    </a:solidFill>
                    <a:sym typeface="+mn-ea"/>
                  </a:rPr>
                  <a:t>。</a:t>
                </a:r>
                <a:endParaRPr lang="en-US" altLang="zh-CN" sz="2400" dirty="0">
                  <a:solidFill>
                    <a:srgbClr val="00B0F0"/>
                  </a:solidFill>
                  <a:sym typeface="+mn-ea"/>
                </a:endParaRPr>
              </a:p>
              <a:p>
                <a14:m>
                  <m:oMath xmlns:m="http://schemas.openxmlformats.org/officeDocument/2006/math">
                    <m:sSup>
                      <m:sSupPr>
                        <m:ctrlPr>
                          <a:rPr lang="en-US" altLang="zh-CN" sz="2400" i="1">
                            <a:latin typeface="Cambria Math" panose="02040503050406030204" pitchFamily="18" charset="0"/>
                            <a:sym typeface="+mn-ea"/>
                          </a:rPr>
                        </m:ctrlPr>
                      </m:sSupPr>
                      <m:e>
                        <m:r>
                          <m:rPr>
                            <m:sty m:val="p"/>
                          </m:rPr>
                          <a:rPr lang="en-US" altLang="zh-CN" sz="2400" i="1">
                            <a:latin typeface="Cambria Math" panose="02040503050406030204" pitchFamily="18" charset="0"/>
                            <a:sym typeface="+mn-ea"/>
                          </a:rPr>
                          <m:t>B</m:t>
                        </m:r>
                      </m:e>
                      <m:sup>
                        <m:r>
                          <a:rPr lang="zh-CN" altLang="en-US" sz="2400" i="1">
                            <a:latin typeface="Cambria Math" panose="02040503050406030204" pitchFamily="18" charset="0"/>
                            <a:sym typeface="+mn-ea"/>
                          </a:rPr>
                          <m:t>𝜀</m:t>
                        </m:r>
                      </m:sup>
                    </m:sSup>
                  </m:oMath>
                </a14:m>
                <a:r>
                  <a:rPr lang="zh-CN" altLang="en-US" sz="2400" dirty="0">
                    <a:sym typeface="+mn-ea"/>
                  </a:rPr>
                  <a:t>树相对于</a:t>
                </a:r>
                <a:r>
                  <a:rPr lang="en-US" altLang="zh-CN" sz="2400" dirty="0">
                    <a:sym typeface="+mn-ea"/>
                  </a:rPr>
                  <a:t>B</a:t>
                </a:r>
                <a:r>
                  <a:rPr lang="zh-CN" altLang="en-US" sz="2400" dirty="0">
                    <a:sym typeface="+mn-ea"/>
                  </a:rPr>
                  <a:t>树的</a:t>
                </a:r>
                <a:r>
                  <a:rPr lang="zh-CN" altLang="en-US" sz="2400" dirty="0">
                    <a:solidFill>
                      <a:srgbClr val="FF0000"/>
                    </a:solidFill>
                    <a:sym typeface="+mn-ea"/>
                  </a:rPr>
                  <a:t>读性能有所下降，写性能提升</a:t>
                </a:r>
                <a:r>
                  <a:rPr lang="zh-CN" altLang="en-US" sz="2400" dirty="0">
                    <a:sym typeface="+mn-ea"/>
                  </a:rPr>
                  <a:t>，通过调节结点内两部分的空间比例，可以在读写性能之间</a:t>
                </a:r>
                <a:r>
                  <a:rPr lang="zh-CN" altLang="en-US" sz="2400" dirty="0">
                    <a:solidFill>
                      <a:srgbClr val="FF0000"/>
                    </a:solidFill>
                    <a:sym typeface="+mn-ea"/>
                  </a:rPr>
                  <a:t>权衡</a:t>
                </a:r>
                <a:r>
                  <a:rPr lang="zh-CN" altLang="en-US" sz="2400" dirty="0">
                    <a:sym typeface="+mn-ea"/>
                  </a:rPr>
                  <a:t>。</a:t>
                </a:r>
                <a:endParaRPr lang="en-US" altLang="zh-CN" sz="2400" dirty="0">
                  <a:solidFill>
                    <a:schemeClr val="tx1"/>
                  </a:solidFill>
                  <a:sym typeface="+mn-ea"/>
                </a:endParaRPr>
              </a:p>
              <a:p>
                <a:endParaRPr lang="en-US" altLang="zh-CN" sz="2400" dirty="0">
                  <a:solidFill>
                    <a:schemeClr val="tx1"/>
                  </a:solidFill>
                  <a:sym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2"/>
                <a:ext cx="10515600" cy="5070888"/>
              </a:xfrm>
              <a:blipFill>
                <a:blip r:embed="rId2"/>
                <a:stretch>
                  <a:fillRect l="-928" t="-240" r="-29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spTree>
    <p:extLst>
      <p:ext uri="{BB962C8B-B14F-4D97-AF65-F5344CB8AC3E}">
        <p14:creationId xmlns:p14="http://schemas.microsoft.com/office/powerpoint/2010/main" val="286565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465819"/>
          </a:xfrm>
        </p:spPr>
        <p:txBody>
          <a:bodyPr>
            <a:noAutofit/>
          </a:bodyPr>
          <a:lstStyle/>
          <a:p>
            <a:r>
              <a:rPr lang="zh-CN" altLang="en-US" sz="2400" dirty="0">
                <a:solidFill>
                  <a:srgbClr val="C00000"/>
                </a:solidFill>
                <a:sym typeface="+mn-ea"/>
              </a:rPr>
              <a:t>日志合并树（</a:t>
            </a:r>
            <a:r>
              <a:rPr lang="en-US" altLang="zh-CN" sz="2400" dirty="0">
                <a:solidFill>
                  <a:srgbClr val="C00000"/>
                </a:solidFill>
                <a:sym typeface="+mn-ea"/>
              </a:rPr>
              <a:t>LSM</a:t>
            </a:r>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思想起源：</a:t>
            </a:r>
            <a:r>
              <a:rPr lang="en-US" altLang="zh-CN" sz="2400" dirty="0">
                <a:sym typeface="+mn-ea"/>
              </a:rPr>
              <a:t>Log-Structured file system</a:t>
            </a:r>
            <a:r>
              <a:rPr lang="zh-CN" altLang="en-US" sz="2400" dirty="0">
                <a:sym typeface="+mn-ea"/>
              </a:rPr>
              <a:t>，日志结构的文件系统，将整个磁盘看做一个日志，在日志中存放数据。</a:t>
            </a:r>
            <a:endParaRPr lang="en-US" altLang="zh-CN" sz="2400" dirty="0">
              <a:sym typeface="+mn-ea"/>
            </a:endParaRPr>
          </a:p>
          <a:p>
            <a:r>
              <a:rPr lang="en-US" altLang="zh-CN" sz="2400" dirty="0">
                <a:solidFill>
                  <a:schemeClr val="tx1"/>
                </a:solidFill>
                <a:sym typeface="+mn-ea"/>
              </a:rPr>
              <a:t>LSM</a:t>
            </a:r>
            <a:r>
              <a:rPr lang="zh-CN" altLang="en-US" sz="2400" dirty="0">
                <a:solidFill>
                  <a:schemeClr val="tx1"/>
                </a:solidFill>
                <a:sym typeface="+mn-ea"/>
              </a:rPr>
              <a:t>树：结合</a:t>
            </a:r>
            <a:r>
              <a:rPr lang="en-US" altLang="zh-CN" sz="2400" dirty="0">
                <a:solidFill>
                  <a:schemeClr val="tx1"/>
                </a:solidFill>
                <a:sym typeface="+mn-ea"/>
              </a:rPr>
              <a:t>B</a:t>
            </a:r>
            <a:r>
              <a:rPr lang="zh-CN" altLang="en-US" sz="2400" dirty="0">
                <a:sym typeface="+mn-ea"/>
              </a:rPr>
              <a:t>树的结构，采用一种</a:t>
            </a:r>
            <a:r>
              <a:rPr lang="zh-CN" altLang="en-US" sz="2400" dirty="0">
                <a:solidFill>
                  <a:srgbClr val="FF0000"/>
                </a:solidFill>
                <a:sym typeface="+mn-ea"/>
              </a:rPr>
              <a:t>延迟更新、批量写入</a:t>
            </a:r>
            <a:r>
              <a:rPr lang="zh-CN" altLang="en-US" sz="2400" dirty="0">
                <a:sym typeface="+mn-ea"/>
              </a:rPr>
              <a:t>的日志内容的树形结构。</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grpSp>
        <p:nvGrpSpPr>
          <p:cNvPr id="5" name="组合 4"/>
          <p:cNvGrpSpPr/>
          <p:nvPr/>
        </p:nvGrpSpPr>
        <p:grpSpPr>
          <a:xfrm>
            <a:off x="1799179" y="3506171"/>
            <a:ext cx="8070962" cy="2850179"/>
            <a:chOff x="13432" y="4911"/>
            <a:chExt cx="5312" cy="2233"/>
          </a:xfrm>
        </p:grpSpPr>
        <p:pic>
          <p:nvPicPr>
            <p:cNvPr id="6" name="Picture 5" descr="ls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2" y="4911"/>
              <a:ext cx="5312" cy="18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14553" y="6660"/>
              <a:ext cx="2646"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LSM</a:t>
              </a:r>
              <a:r>
                <a:rPr lang="zh-CN" altLang="zh-CN" sz="1400" kern="100" dirty="0">
                  <a:effectLst/>
                  <a:latin typeface="Times New Roman" panose="02020603050405020304" charset="0"/>
                  <a:ea typeface="宋体" panose="02010600030101010101" pitchFamily="2" charset="-122"/>
                  <a:cs typeface="Times New Roman" panose="02020603050405020304" charset="0"/>
                </a:rPr>
                <a:t>树结构示意图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2190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b="1" dirty="0">
                <a:sym typeface="+mn-ea"/>
              </a:rPr>
              <a:t>采用</a:t>
            </a:r>
            <a:r>
              <a:rPr lang="en-US" altLang="zh-CN" sz="2400" b="1" dirty="0">
                <a:sym typeface="+mn-ea"/>
              </a:rPr>
              <a:t>LSM-Tree</a:t>
            </a:r>
            <a:r>
              <a:rPr lang="zh-CN" altLang="en-US" sz="2400" b="1" dirty="0">
                <a:sym typeface="+mn-ea"/>
              </a:rPr>
              <a:t>的典型开源系统</a:t>
            </a:r>
            <a:r>
              <a:rPr lang="zh-CN" altLang="en-US" sz="2400" dirty="0">
                <a:sym typeface="+mn-ea"/>
              </a:rPr>
              <a:t>：</a:t>
            </a:r>
            <a:r>
              <a:rPr lang="en-US" altLang="zh-CN" sz="2400" dirty="0">
                <a:sym typeface="+mn-ea"/>
              </a:rPr>
              <a:t>LevelDB</a:t>
            </a:r>
            <a:r>
              <a:rPr lang="zh-CN" altLang="en-US" sz="2400" dirty="0">
                <a:sym typeface="+mn-ea"/>
              </a:rPr>
              <a:t>，是由</a:t>
            </a:r>
            <a:r>
              <a:rPr lang="en-US" altLang="zh-CN" sz="2400" dirty="0">
                <a:sym typeface="+mn-ea"/>
              </a:rPr>
              <a:t>Bigtable</a:t>
            </a:r>
            <a:r>
              <a:rPr lang="zh-CN" altLang="en-US" sz="2400" dirty="0">
                <a:sym typeface="+mn-ea"/>
              </a:rPr>
              <a:t>的原作者 </a:t>
            </a:r>
            <a:r>
              <a:rPr lang="en-US" altLang="zh-CN" sz="2400" dirty="0">
                <a:sym typeface="+mn-ea"/>
              </a:rPr>
              <a:t>Jeff Dean </a:t>
            </a:r>
            <a:r>
              <a:rPr lang="zh-CN" altLang="en-US" sz="2400" dirty="0">
                <a:sym typeface="+mn-ea"/>
              </a:rPr>
              <a:t>和 </a:t>
            </a:r>
            <a:r>
              <a:rPr lang="en-US" altLang="zh-CN" sz="2400" dirty="0">
                <a:sym typeface="+mn-ea"/>
              </a:rPr>
              <a:t>Sanjay </a:t>
            </a:r>
            <a:r>
              <a:rPr lang="en-US" altLang="zh-CN" sz="2400" dirty="0" err="1">
                <a:sym typeface="+mn-ea"/>
              </a:rPr>
              <a:t>Ghemawat</a:t>
            </a:r>
            <a:r>
              <a:rPr lang="en-US" altLang="zh-CN" sz="2400" dirty="0">
                <a:sym typeface="+mn-ea"/>
              </a:rPr>
              <a:t> </a:t>
            </a:r>
            <a:r>
              <a:rPr lang="zh-CN" altLang="en-US" sz="2400" dirty="0">
                <a:sym typeface="+mn-ea"/>
              </a:rPr>
              <a:t>共同完成，充分体现了</a:t>
            </a:r>
            <a:r>
              <a:rPr lang="en-US" altLang="zh-CN" sz="2400" dirty="0">
                <a:sym typeface="+mn-ea"/>
              </a:rPr>
              <a:t>Bigtable</a:t>
            </a:r>
            <a:r>
              <a:rPr lang="zh-CN" altLang="en-US" sz="2400" dirty="0">
                <a:sym typeface="+mn-ea"/>
              </a:rPr>
              <a:t>论文中对于其实现的描述。其中，核心数据结构</a:t>
            </a:r>
            <a:r>
              <a:rPr lang="en-US" altLang="zh-CN" sz="2400" dirty="0">
                <a:sym typeface="+mn-ea"/>
              </a:rPr>
              <a:t>SSTable</a:t>
            </a:r>
            <a:r>
              <a:rPr lang="zh-CN" altLang="en-US" sz="2400" dirty="0">
                <a:sym typeface="+mn-ea"/>
              </a:rPr>
              <a:t>（</a:t>
            </a:r>
            <a:r>
              <a:rPr lang="en-US" altLang="zh-CN" sz="2400" dirty="0">
                <a:sym typeface="+mn-ea"/>
              </a:rPr>
              <a:t>Sorted String Table</a:t>
            </a:r>
            <a:r>
              <a:rPr lang="zh-CN" altLang="en-US" sz="2400" dirty="0">
                <a:sym typeface="+mn-ea"/>
              </a:rPr>
              <a:t>）的概念是来自于</a:t>
            </a:r>
            <a:r>
              <a:rPr lang="en-US" altLang="zh-CN" sz="2400" dirty="0">
                <a:sym typeface="+mn-ea"/>
              </a:rPr>
              <a:t>Bigtable</a:t>
            </a:r>
            <a:r>
              <a:rPr lang="zh-CN" altLang="en-US" sz="2400" dirty="0">
                <a:sym typeface="+mn-ea"/>
              </a:rPr>
              <a:t>。而</a:t>
            </a:r>
            <a:r>
              <a:rPr lang="en-US" altLang="zh-CN" sz="2400" dirty="0">
                <a:sym typeface="+mn-ea"/>
              </a:rPr>
              <a:t>LSM-Tree</a:t>
            </a:r>
            <a:r>
              <a:rPr lang="zh-CN" altLang="en-US" sz="2400" dirty="0">
                <a:sym typeface="+mn-ea"/>
              </a:rPr>
              <a:t>结构的实现，核心的数据结构也是</a:t>
            </a:r>
            <a:r>
              <a:rPr lang="en-US" altLang="zh-CN" sz="2400" dirty="0">
                <a:sym typeface="+mn-ea"/>
              </a:rPr>
              <a:t>SSTable</a:t>
            </a:r>
            <a:r>
              <a:rPr lang="zh-CN" altLang="en-US" sz="2400" dirty="0">
                <a:sym typeface="+mn-ea"/>
              </a:rPr>
              <a:t>。</a:t>
            </a:r>
            <a:endParaRPr lang="en-US" altLang="zh-CN" sz="2400" dirty="0">
              <a:sym typeface="+mn-ea"/>
            </a:endParaRPr>
          </a:p>
          <a:p>
            <a:r>
              <a:rPr lang="en-US" altLang="zh-CN" sz="2400" b="1" dirty="0">
                <a:sym typeface="+mn-ea"/>
              </a:rPr>
              <a:t>SSTable</a:t>
            </a:r>
            <a:r>
              <a:rPr lang="zh-CN" altLang="en-US" sz="2400" dirty="0">
                <a:sym typeface="+mn-ea"/>
              </a:rPr>
              <a:t>：一种持久化、有序、不可变的键值存储结构，内部包含一系列可配置大小的</a:t>
            </a:r>
            <a:r>
              <a:rPr lang="en-US" altLang="zh-CN" sz="2400" dirty="0">
                <a:solidFill>
                  <a:srgbClr val="FF0000"/>
                </a:solidFill>
                <a:sym typeface="+mn-ea"/>
              </a:rPr>
              <a:t>Block</a:t>
            </a:r>
            <a:r>
              <a:rPr lang="zh-CN" altLang="en-US" sz="2400" dirty="0">
                <a:solidFill>
                  <a:srgbClr val="FF0000"/>
                </a:solidFill>
                <a:sym typeface="+mn-ea"/>
              </a:rPr>
              <a:t>块</a:t>
            </a:r>
            <a:r>
              <a:rPr lang="zh-CN" altLang="en-US" sz="2400" dirty="0">
                <a:sym typeface="+mn-ea"/>
              </a:rPr>
              <a:t>（典型大小是</a:t>
            </a:r>
            <a:r>
              <a:rPr lang="en-US" altLang="zh-CN" sz="2400" dirty="0">
                <a:sym typeface="+mn-ea"/>
              </a:rPr>
              <a:t>64KB</a:t>
            </a:r>
            <a:r>
              <a:rPr lang="zh-CN" altLang="en-US" sz="2400" dirty="0">
                <a:sym typeface="+mn-ea"/>
              </a:rPr>
              <a:t>），在</a:t>
            </a:r>
            <a:r>
              <a:rPr lang="en-US" altLang="zh-CN" sz="2400" dirty="0">
                <a:sym typeface="+mn-ea"/>
              </a:rPr>
              <a:t>SSTable</a:t>
            </a:r>
            <a:r>
              <a:rPr lang="zh-CN" altLang="en-US" sz="2400" dirty="0">
                <a:sym typeface="+mn-ea"/>
              </a:rPr>
              <a:t>的尾部存储这些</a:t>
            </a:r>
            <a:r>
              <a:rPr lang="en-US" altLang="zh-CN" sz="2400" dirty="0">
                <a:sym typeface="+mn-ea"/>
              </a:rPr>
              <a:t>Block</a:t>
            </a:r>
            <a:r>
              <a:rPr lang="zh-CN" altLang="en-US" sz="2400" dirty="0">
                <a:sym typeface="+mn-ea"/>
              </a:rPr>
              <a:t>的</a:t>
            </a:r>
            <a:r>
              <a:rPr lang="zh-CN" altLang="en-US" sz="2400" dirty="0">
                <a:solidFill>
                  <a:srgbClr val="FF0000"/>
                </a:solidFill>
                <a:sym typeface="+mn-ea"/>
              </a:rPr>
              <a:t>块索引</a:t>
            </a:r>
            <a:r>
              <a:rPr lang="zh-CN" altLang="en-US" sz="2400" dirty="0">
                <a:sym typeface="+mn-ea"/>
              </a:rPr>
              <a:t>，用于快速查找特定</a:t>
            </a:r>
            <a:r>
              <a:rPr lang="en-US" altLang="zh-CN" sz="2400" dirty="0">
                <a:sym typeface="+mn-ea"/>
              </a:rPr>
              <a:t>Block</a:t>
            </a:r>
            <a:r>
              <a:rPr lang="zh-CN" altLang="en-US" sz="2400" dirty="0">
                <a:sym typeface="+mn-ea"/>
              </a:rPr>
              <a:t>。当一个</a:t>
            </a:r>
            <a:r>
              <a:rPr lang="en-US" altLang="zh-CN" sz="2400" dirty="0">
                <a:sym typeface="+mn-ea"/>
              </a:rPr>
              <a:t>SSTable</a:t>
            </a:r>
            <a:r>
              <a:rPr lang="zh-CN" altLang="en-US" sz="2400" dirty="0">
                <a:sym typeface="+mn-ea"/>
              </a:rPr>
              <a:t>被打开时块索引会被加载到内存，然后根据</a:t>
            </a:r>
            <a:r>
              <a:rPr lang="en-US" altLang="zh-CN" sz="2400" dirty="0">
                <a:sym typeface="+mn-ea"/>
              </a:rPr>
              <a:t>key</a:t>
            </a:r>
            <a:r>
              <a:rPr lang="zh-CN" altLang="en-US" sz="2400" dirty="0">
                <a:sym typeface="+mn-ea"/>
              </a:rPr>
              <a:t>在内存块索引里进行</a:t>
            </a:r>
            <a:r>
              <a:rPr lang="zh-CN" altLang="en-US" sz="2400" dirty="0">
                <a:solidFill>
                  <a:srgbClr val="FF0000"/>
                </a:solidFill>
                <a:sym typeface="+mn-ea"/>
              </a:rPr>
              <a:t>二分查找</a:t>
            </a:r>
            <a:r>
              <a:rPr lang="zh-CN" altLang="en-US" sz="2400" dirty="0">
                <a:sym typeface="+mn-ea"/>
              </a:rPr>
              <a:t>，查到该</a:t>
            </a:r>
            <a:r>
              <a:rPr lang="en-US" altLang="zh-CN" sz="2400" dirty="0">
                <a:sym typeface="+mn-ea"/>
              </a:rPr>
              <a:t>key</a:t>
            </a:r>
            <a:r>
              <a:rPr lang="zh-CN" altLang="en-US" sz="2400" dirty="0">
                <a:sym typeface="+mn-ea"/>
              </a:rPr>
              <a:t>对应的磁盘地址后再去磁盘读取该块。</a:t>
            </a:r>
            <a:endParaRPr lang="en-US" altLang="zh-CN" sz="2400" dirty="0">
              <a:sym typeface="+mn-ea"/>
            </a:endParaRPr>
          </a:p>
          <a:p>
            <a:r>
              <a:rPr lang="zh-CN" altLang="en-US" sz="2400" dirty="0">
                <a:solidFill>
                  <a:srgbClr val="00B0F0"/>
                </a:solidFill>
                <a:sym typeface="+mn-ea"/>
              </a:rPr>
              <a:t>当内存足够大时，可以直接把</a:t>
            </a:r>
            <a:r>
              <a:rPr lang="en-US" altLang="zh-CN" sz="2400" dirty="0">
                <a:solidFill>
                  <a:srgbClr val="00B0F0"/>
                </a:solidFill>
                <a:sym typeface="+mn-ea"/>
              </a:rPr>
              <a:t>SSTable</a:t>
            </a:r>
            <a:r>
              <a:rPr lang="zh-CN" altLang="en-US" sz="2400" dirty="0">
                <a:solidFill>
                  <a:srgbClr val="00B0F0"/>
                </a:solidFill>
                <a:sym typeface="+mn-ea"/>
              </a:rPr>
              <a:t>直接通过</a:t>
            </a:r>
            <a:r>
              <a:rPr lang="en-US" altLang="zh-CN" sz="2400" dirty="0" err="1">
                <a:solidFill>
                  <a:srgbClr val="00B0F0"/>
                </a:solidFill>
                <a:sym typeface="+mn-ea"/>
              </a:rPr>
              <a:t>MMap</a:t>
            </a:r>
            <a:r>
              <a:rPr lang="zh-CN" altLang="en-US" sz="2400" dirty="0">
                <a:solidFill>
                  <a:srgbClr val="00B0F0"/>
                </a:solidFill>
                <a:sym typeface="+mn-ea"/>
              </a:rPr>
              <a:t>的技术映射到内存中，使查找更快。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9793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442447" y="1023937"/>
            <a:ext cx="7687236" cy="5514975"/>
          </a:xfrm>
          <a:prstGeom prst="rect">
            <a:avLst/>
          </a:prstGeom>
        </p:spPr>
      </p:pic>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01500"/>
            <a:ext cx="10515600" cy="1380335"/>
          </a:xfrm>
        </p:spPr>
        <p:txBody>
          <a:bodyPr>
            <a:noAutofit/>
          </a:bodyPr>
          <a:lstStyle/>
          <a:p>
            <a:r>
              <a:rPr lang="en-US" altLang="zh-CN" sz="2400" b="1" dirty="0">
                <a:sym typeface="+mn-ea"/>
              </a:rPr>
              <a:t>LSM-Tree</a:t>
            </a:r>
            <a:r>
              <a:rPr lang="zh-CN" altLang="en-US" sz="2400" b="1" dirty="0">
                <a:sym typeface="+mn-ea"/>
              </a:rPr>
              <a:t>的典型开源系统</a:t>
            </a:r>
            <a:endParaRPr lang="en-US" altLang="zh-CN" sz="2400" b="1" dirty="0">
              <a:sym typeface="+mn-ea"/>
            </a:endParaRPr>
          </a:p>
          <a:p>
            <a:r>
              <a:rPr lang="zh-CN" altLang="en-US" sz="2400" b="1" dirty="0">
                <a:sym typeface="+mn-ea"/>
              </a:rPr>
              <a:t>读写机制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
        <p:nvSpPr>
          <p:cNvPr id="8" name="矩形 7"/>
          <p:cNvSpPr/>
          <p:nvPr/>
        </p:nvSpPr>
        <p:spPr>
          <a:xfrm>
            <a:off x="855523" y="2447321"/>
            <a:ext cx="2380130" cy="4043543"/>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sym typeface="+mn-ea"/>
              </a:rPr>
              <a:t>       数据分为多个层次组织，每个层次内部是一种有序结构。数据量逐层增大，顶层数据量小的层会位于内存中，下层数据量大的层位于外存。</a:t>
            </a:r>
            <a:endParaRPr lang="en-US" altLang="zh-CN" sz="24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18489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7"/>
            <a:ext cx="10515600" cy="920336"/>
          </a:xfrm>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922392"/>
            <a:ext cx="10515600" cy="5566275"/>
          </a:xfrm>
        </p:spPr>
        <p:txBody>
          <a:bodyPr>
            <a:noAutofit/>
          </a:bodyPr>
          <a:lstStyle/>
          <a:p>
            <a:r>
              <a:rPr lang="zh-CN" altLang="en-US" sz="2200" b="1" dirty="0">
                <a:sym typeface="+mn-ea"/>
              </a:rPr>
              <a:t>写数据：</a:t>
            </a:r>
            <a:endParaRPr lang="en-US" altLang="zh-CN" sz="2200" b="1" dirty="0">
              <a:sym typeface="+mn-ea"/>
            </a:endParaRPr>
          </a:p>
          <a:p>
            <a:r>
              <a:rPr lang="en-US" altLang="zh-CN" sz="2200" dirty="0">
                <a:sym typeface="+mn-ea"/>
              </a:rPr>
              <a:t>1</a:t>
            </a:r>
            <a:r>
              <a:rPr lang="zh-CN" altLang="en-US" sz="2200" dirty="0">
                <a:sym typeface="+mn-ea"/>
              </a:rPr>
              <a:t>）收到写请求，先把该条数据写到</a:t>
            </a:r>
            <a:r>
              <a:rPr lang="en-US" altLang="zh-CN" sz="2200" dirty="0">
                <a:solidFill>
                  <a:srgbClr val="FF0000"/>
                </a:solidFill>
                <a:sym typeface="+mn-ea"/>
              </a:rPr>
              <a:t>WAL Log</a:t>
            </a:r>
            <a:r>
              <a:rPr lang="zh-CN" altLang="en-US" sz="2200" dirty="0">
                <a:sym typeface="+mn-ea"/>
              </a:rPr>
              <a:t>，用作故障恢复。</a:t>
            </a:r>
            <a:endParaRPr lang="en-US" altLang="zh-CN" sz="2200" dirty="0">
              <a:sym typeface="+mn-ea"/>
            </a:endParaRPr>
          </a:p>
          <a:p>
            <a:r>
              <a:rPr lang="en-US" altLang="zh-CN" sz="2200" dirty="0">
                <a:sym typeface="+mn-ea"/>
              </a:rPr>
              <a:t>2</a:t>
            </a:r>
            <a:r>
              <a:rPr lang="zh-CN" altLang="en-US" sz="2200" dirty="0">
                <a:sym typeface="+mn-ea"/>
              </a:rPr>
              <a:t>）写完</a:t>
            </a:r>
            <a:r>
              <a:rPr lang="en-US" altLang="zh-CN" sz="2200" dirty="0">
                <a:sym typeface="+mn-ea"/>
              </a:rPr>
              <a:t>WAL Log</a:t>
            </a:r>
            <a:r>
              <a:rPr lang="zh-CN" altLang="en-US" sz="2200" dirty="0">
                <a:sym typeface="+mn-ea"/>
              </a:rPr>
              <a:t>后，把该条数据写入</a:t>
            </a:r>
            <a:r>
              <a:rPr lang="zh-CN" altLang="en-US" sz="2200" dirty="0">
                <a:solidFill>
                  <a:srgbClr val="FF0000"/>
                </a:solidFill>
                <a:sym typeface="+mn-ea"/>
              </a:rPr>
              <a:t>内存的</a:t>
            </a:r>
            <a:r>
              <a:rPr lang="en-US" altLang="zh-CN" sz="2200" dirty="0">
                <a:solidFill>
                  <a:srgbClr val="FF0000"/>
                </a:solidFill>
                <a:sym typeface="+mn-ea"/>
              </a:rPr>
              <a:t>SSTable</a:t>
            </a:r>
            <a:r>
              <a:rPr lang="zh-CN" altLang="en-US" sz="2200" dirty="0">
                <a:sym typeface="+mn-ea"/>
              </a:rPr>
              <a:t>中（删除对应墓碑标记，更新对应新记录一条的数据），也称</a:t>
            </a:r>
            <a:r>
              <a:rPr lang="en-US" altLang="zh-CN" sz="2200" dirty="0">
                <a:solidFill>
                  <a:srgbClr val="FF0000"/>
                </a:solidFill>
                <a:sym typeface="+mn-ea"/>
              </a:rPr>
              <a:t>Memtable</a:t>
            </a:r>
            <a:r>
              <a:rPr lang="zh-CN" altLang="en-US" sz="2200" dirty="0">
                <a:sym typeface="+mn-ea"/>
              </a:rPr>
              <a:t>（为了维持有序性，内存里可采用红黑树或者跳跃表相关的数据结构）。</a:t>
            </a:r>
            <a:endParaRPr lang="en-US" altLang="zh-CN" sz="2200" dirty="0">
              <a:sym typeface="+mn-ea"/>
            </a:endParaRPr>
          </a:p>
          <a:p>
            <a:r>
              <a:rPr lang="en-US" altLang="zh-CN" sz="2200" dirty="0">
                <a:sym typeface="+mn-ea"/>
              </a:rPr>
              <a:t>3</a:t>
            </a:r>
            <a:r>
              <a:rPr lang="zh-CN" altLang="en-US" sz="2200" dirty="0">
                <a:sym typeface="+mn-ea"/>
              </a:rPr>
              <a:t>）当</a:t>
            </a:r>
            <a:r>
              <a:rPr lang="en-US" altLang="zh-CN" sz="2200" dirty="0">
                <a:sym typeface="+mn-ea"/>
              </a:rPr>
              <a:t>Memtable</a:t>
            </a:r>
            <a:r>
              <a:rPr lang="zh-CN" altLang="en-US" sz="2200" dirty="0">
                <a:sym typeface="+mn-ea"/>
              </a:rPr>
              <a:t>超过一定的大小后，会在</a:t>
            </a:r>
            <a:r>
              <a:rPr lang="zh-CN" altLang="en-US" sz="2200" dirty="0">
                <a:solidFill>
                  <a:srgbClr val="FF0000"/>
                </a:solidFill>
                <a:sym typeface="+mn-ea"/>
              </a:rPr>
              <a:t>内存里面冻结，变成不可变的</a:t>
            </a:r>
            <a:r>
              <a:rPr lang="en-US" altLang="zh-CN" sz="2200" dirty="0">
                <a:solidFill>
                  <a:srgbClr val="FF0000"/>
                </a:solidFill>
                <a:sym typeface="+mn-ea"/>
              </a:rPr>
              <a:t>Memtable</a:t>
            </a:r>
            <a:r>
              <a:rPr lang="zh-CN" altLang="en-US" sz="2200" dirty="0">
                <a:sym typeface="+mn-ea"/>
              </a:rPr>
              <a:t>，同时为了不阻塞写操作需要新生成一个</a:t>
            </a:r>
            <a:r>
              <a:rPr lang="en-US" altLang="zh-CN" sz="2200" dirty="0">
                <a:sym typeface="+mn-ea"/>
              </a:rPr>
              <a:t>Memtable</a:t>
            </a:r>
            <a:r>
              <a:rPr lang="zh-CN" altLang="en-US" sz="2200" dirty="0">
                <a:sym typeface="+mn-ea"/>
              </a:rPr>
              <a:t>继续提供服务。</a:t>
            </a:r>
            <a:endParaRPr lang="en-US" altLang="zh-CN" sz="2200" dirty="0">
              <a:sym typeface="+mn-ea"/>
            </a:endParaRPr>
          </a:p>
          <a:p>
            <a:r>
              <a:rPr lang="en-US" altLang="zh-CN" sz="2200" dirty="0">
                <a:sym typeface="+mn-ea"/>
              </a:rPr>
              <a:t>4</a:t>
            </a:r>
            <a:r>
              <a:rPr lang="zh-CN" altLang="en-US" sz="2200" dirty="0">
                <a:sym typeface="+mn-ea"/>
              </a:rPr>
              <a:t>）把内存里面不可变的</a:t>
            </a:r>
            <a:r>
              <a:rPr lang="en-US" altLang="zh-CN" sz="2200" dirty="0">
                <a:sym typeface="+mn-ea"/>
              </a:rPr>
              <a:t>Memtable</a:t>
            </a:r>
            <a:r>
              <a:rPr lang="zh-CN" altLang="en-US" sz="2200" dirty="0">
                <a:sym typeface="+mn-ea"/>
              </a:rPr>
              <a:t>给</a:t>
            </a:r>
            <a:r>
              <a:rPr lang="en-US" altLang="zh-CN" sz="2200" dirty="0">
                <a:sym typeface="+mn-ea"/>
              </a:rPr>
              <a:t>dump</a:t>
            </a:r>
            <a:r>
              <a:rPr lang="zh-CN" altLang="en-US" sz="2200" dirty="0">
                <a:sym typeface="+mn-ea"/>
              </a:rPr>
              <a:t>到</a:t>
            </a:r>
            <a:r>
              <a:rPr lang="zh-CN" altLang="en-US" sz="2200" dirty="0">
                <a:solidFill>
                  <a:srgbClr val="FF0000"/>
                </a:solidFill>
                <a:sym typeface="+mn-ea"/>
              </a:rPr>
              <a:t>硬盘上的</a:t>
            </a:r>
            <a:r>
              <a:rPr lang="en-US" altLang="zh-CN" sz="2200" dirty="0">
                <a:solidFill>
                  <a:srgbClr val="FF0000"/>
                </a:solidFill>
                <a:sym typeface="+mn-ea"/>
              </a:rPr>
              <a:t>SSTable</a:t>
            </a:r>
            <a:r>
              <a:rPr lang="zh-CN" altLang="en-US" sz="2200" dirty="0">
                <a:solidFill>
                  <a:srgbClr val="FF0000"/>
                </a:solidFill>
                <a:sym typeface="+mn-ea"/>
              </a:rPr>
              <a:t>层</a:t>
            </a:r>
            <a:r>
              <a:rPr lang="zh-CN" altLang="en-US" sz="2200" dirty="0">
                <a:sym typeface="+mn-ea"/>
              </a:rPr>
              <a:t>中，此步骤也称为</a:t>
            </a:r>
            <a:r>
              <a:rPr lang="en-US" altLang="zh-CN" sz="2200" dirty="0">
                <a:solidFill>
                  <a:srgbClr val="FF0000"/>
                </a:solidFill>
                <a:sym typeface="+mn-ea"/>
              </a:rPr>
              <a:t>Minor Compaction</a:t>
            </a:r>
            <a:r>
              <a:rPr lang="zh-CN" altLang="en-US" sz="2200" dirty="0">
                <a:sym typeface="+mn-ea"/>
              </a:rPr>
              <a:t>。</a:t>
            </a:r>
            <a:endParaRPr lang="en-US" altLang="zh-CN" sz="2200" dirty="0">
              <a:sym typeface="+mn-ea"/>
            </a:endParaRPr>
          </a:p>
          <a:p>
            <a:r>
              <a:rPr lang="en-US" altLang="zh-CN" sz="2200" dirty="0">
                <a:sym typeface="+mn-ea"/>
              </a:rPr>
              <a:t>5</a:t>
            </a:r>
            <a:r>
              <a:rPr lang="zh-CN" altLang="en-US" sz="2200" dirty="0">
                <a:sym typeface="+mn-ea"/>
              </a:rPr>
              <a:t>）当每层的磁盘上的</a:t>
            </a:r>
            <a:r>
              <a:rPr lang="en-US" altLang="zh-CN" sz="2200" dirty="0">
                <a:solidFill>
                  <a:srgbClr val="FF0000"/>
                </a:solidFill>
                <a:sym typeface="+mn-ea"/>
              </a:rPr>
              <a:t>SSTable</a:t>
            </a:r>
            <a:r>
              <a:rPr lang="zh-CN" altLang="en-US" sz="2200" dirty="0">
                <a:solidFill>
                  <a:srgbClr val="FF0000"/>
                </a:solidFill>
                <a:sym typeface="+mn-ea"/>
              </a:rPr>
              <a:t>的体积超过一定的大小或者个数</a:t>
            </a:r>
            <a:r>
              <a:rPr lang="zh-CN" altLang="en-US" sz="2200" dirty="0">
                <a:sym typeface="+mn-ea"/>
              </a:rPr>
              <a:t>，也会周期的进行合并，此步骤也称为</a:t>
            </a:r>
            <a:r>
              <a:rPr lang="en-US" altLang="zh-CN" sz="2200" dirty="0">
                <a:solidFill>
                  <a:srgbClr val="FF0000"/>
                </a:solidFill>
                <a:sym typeface="+mn-ea"/>
              </a:rPr>
              <a:t>Major Compaction</a:t>
            </a:r>
            <a:r>
              <a:rPr lang="zh-CN" altLang="en-US" sz="2200" dirty="0">
                <a:sym typeface="+mn-ea"/>
              </a:rPr>
              <a:t>。该步骤会真正的清除掉被标记删除的数据以</a:t>
            </a:r>
            <a:r>
              <a:rPr lang="zh-CN" altLang="en-US" sz="2200" dirty="0">
                <a:solidFill>
                  <a:srgbClr val="FF0000"/>
                </a:solidFill>
                <a:sym typeface="+mn-ea"/>
              </a:rPr>
              <a:t>回收空间</a:t>
            </a:r>
            <a:r>
              <a:rPr lang="zh-CN" altLang="en-US" sz="2200" dirty="0">
                <a:sym typeface="+mn-ea"/>
              </a:rPr>
              <a:t>。由于</a:t>
            </a:r>
            <a:r>
              <a:rPr lang="en-US" altLang="zh-CN" sz="2200" dirty="0">
                <a:sym typeface="+mn-ea"/>
              </a:rPr>
              <a:t>SSTable</a:t>
            </a:r>
            <a:r>
              <a:rPr lang="zh-CN" altLang="en-US" sz="2200" dirty="0">
                <a:sym typeface="+mn-ea"/>
              </a:rPr>
              <a:t>是有序的，可以采用</a:t>
            </a:r>
            <a:r>
              <a:rPr lang="en-US" altLang="zh-CN" sz="2200" dirty="0">
                <a:sym typeface="+mn-ea"/>
              </a:rPr>
              <a:t>merge sort</a:t>
            </a:r>
            <a:r>
              <a:rPr lang="zh-CN" altLang="en-US" sz="2200" dirty="0">
                <a:sym typeface="+mn-ea"/>
              </a:rPr>
              <a:t>进行高效合并。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31309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dirty="0">
                <a:sym typeface="+mn-ea"/>
              </a:rPr>
              <a:t>注意：</a:t>
            </a:r>
            <a:r>
              <a:rPr lang="en-US" altLang="zh-CN" sz="2400" dirty="0">
                <a:solidFill>
                  <a:srgbClr val="FF0000"/>
                </a:solidFill>
                <a:sym typeface="+mn-ea"/>
              </a:rPr>
              <a:t>L0</a:t>
            </a:r>
            <a:r>
              <a:rPr lang="zh-CN" altLang="en-US" sz="2400" dirty="0">
                <a:solidFill>
                  <a:srgbClr val="FF0000"/>
                </a:solidFill>
                <a:sym typeface="+mn-ea"/>
              </a:rPr>
              <a:t>层的</a:t>
            </a:r>
            <a:r>
              <a:rPr lang="en-US" altLang="zh-CN" sz="2400" dirty="0">
                <a:solidFill>
                  <a:srgbClr val="FF0000"/>
                </a:solidFill>
                <a:sym typeface="+mn-ea"/>
              </a:rPr>
              <a:t>SSTable</a:t>
            </a:r>
            <a:r>
              <a:rPr lang="zh-CN" altLang="en-US" sz="2400" dirty="0">
                <a:solidFill>
                  <a:srgbClr val="FF0000"/>
                </a:solidFill>
                <a:sym typeface="+mn-ea"/>
              </a:rPr>
              <a:t>是没有合并的</a:t>
            </a:r>
            <a:r>
              <a:rPr lang="zh-CN" altLang="en-US" sz="2400" dirty="0">
                <a:sym typeface="+mn-ea"/>
              </a:rPr>
              <a:t>，所以</a:t>
            </a:r>
            <a:r>
              <a:rPr lang="en-US" altLang="zh-CN" sz="2400" dirty="0">
                <a:sym typeface="+mn-ea"/>
              </a:rPr>
              <a:t>key range</a:t>
            </a:r>
            <a:r>
              <a:rPr lang="zh-CN" altLang="en-US" sz="2400" dirty="0">
                <a:sym typeface="+mn-ea"/>
              </a:rPr>
              <a:t>在该层多个</a:t>
            </a:r>
            <a:r>
              <a:rPr lang="en-US" altLang="zh-CN" sz="2400" dirty="0">
                <a:sym typeface="+mn-ea"/>
              </a:rPr>
              <a:t>SSTable</a:t>
            </a:r>
            <a:r>
              <a:rPr lang="zh-CN" altLang="en-US" sz="2400" dirty="0">
                <a:sym typeface="+mn-ea"/>
              </a:rPr>
              <a:t>中可能会重叠，</a:t>
            </a:r>
            <a:r>
              <a:rPr lang="zh-CN" altLang="en-US" sz="2400" dirty="0">
                <a:solidFill>
                  <a:srgbClr val="FF0000"/>
                </a:solidFill>
                <a:sym typeface="+mn-ea"/>
              </a:rPr>
              <a:t>在层数大于</a:t>
            </a:r>
            <a:r>
              <a:rPr lang="en-US" altLang="zh-CN" sz="2400" dirty="0">
                <a:solidFill>
                  <a:srgbClr val="FF0000"/>
                </a:solidFill>
                <a:sym typeface="+mn-ea"/>
              </a:rPr>
              <a:t>0</a:t>
            </a:r>
            <a:r>
              <a:rPr lang="zh-CN" altLang="en-US" sz="2400" dirty="0">
                <a:solidFill>
                  <a:srgbClr val="FF0000"/>
                </a:solidFill>
                <a:sym typeface="+mn-ea"/>
              </a:rPr>
              <a:t>层之后的</a:t>
            </a:r>
            <a:r>
              <a:rPr lang="en-US" altLang="zh-CN" sz="2400" dirty="0">
                <a:solidFill>
                  <a:srgbClr val="FF0000"/>
                </a:solidFill>
                <a:sym typeface="+mn-ea"/>
              </a:rPr>
              <a:t>SSTable</a:t>
            </a:r>
            <a:r>
              <a:rPr lang="zh-CN" altLang="en-US" sz="2400" dirty="0">
                <a:solidFill>
                  <a:srgbClr val="FF0000"/>
                </a:solidFill>
                <a:sym typeface="+mn-ea"/>
              </a:rPr>
              <a:t>，不存在重叠</a:t>
            </a:r>
            <a:r>
              <a:rPr lang="en-US" altLang="zh-CN" sz="2400" dirty="0">
                <a:solidFill>
                  <a:srgbClr val="FF0000"/>
                </a:solidFill>
                <a:sym typeface="+mn-ea"/>
              </a:rPr>
              <a:t>key</a:t>
            </a:r>
            <a:r>
              <a:rPr lang="zh-CN" altLang="en-US" sz="2400" dirty="0">
                <a:solidFill>
                  <a:srgbClr val="FF0000"/>
                </a:solidFill>
                <a:sym typeface="+mn-ea"/>
              </a:rPr>
              <a:t>。</a:t>
            </a:r>
            <a:endParaRPr lang="en-US" altLang="zh-CN" sz="2400" dirty="0">
              <a:solidFill>
                <a:srgbClr val="FF0000"/>
              </a:solidFill>
              <a:sym typeface="+mn-ea"/>
            </a:endParaRPr>
          </a:p>
          <a:p>
            <a:r>
              <a:rPr lang="zh-CN" altLang="en-US" sz="2400" b="1" dirty="0">
                <a:sym typeface="+mn-ea"/>
              </a:rPr>
              <a:t>查询：</a:t>
            </a:r>
            <a:endParaRPr lang="en-US" altLang="zh-CN" sz="2400" b="1" dirty="0">
              <a:sym typeface="+mn-ea"/>
            </a:endParaRPr>
          </a:p>
          <a:p>
            <a:r>
              <a:rPr lang="en-US" altLang="zh-CN" sz="2400" dirty="0">
                <a:sym typeface="+mn-ea"/>
              </a:rPr>
              <a:t>1</a:t>
            </a:r>
            <a:r>
              <a:rPr lang="zh-CN" altLang="en-US" sz="2400" dirty="0">
                <a:sym typeface="+mn-ea"/>
              </a:rPr>
              <a:t>）当收到读请求时先在内存里查询，如果查询到就返回。</a:t>
            </a:r>
            <a:endParaRPr lang="en-US" altLang="zh-CN" sz="2400" dirty="0">
              <a:sym typeface="+mn-ea"/>
            </a:endParaRPr>
          </a:p>
          <a:p>
            <a:r>
              <a:rPr lang="en-US" altLang="zh-CN" sz="2400" dirty="0">
                <a:sym typeface="+mn-ea"/>
              </a:rPr>
              <a:t>2</a:t>
            </a:r>
            <a:r>
              <a:rPr lang="zh-CN" altLang="en-US" sz="2400" dirty="0">
                <a:sym typeface="+mn-ea"/>
              </a:rPr>
              <a:t>）如果没有查询到就依次下沉，直到最坏情况下把所有的层查询一遍得到最终结果。</a:t>
            </a:r>
            <a:endParaRPr lang="en-US" altLang="zh-CN" sz="2400" dirty="0">
              <a:sym typeface="+mn-ea"/>
            </a:endParaRPr>
          </a:p>
          <a:p>
            <a:r>
              <a:rPr lang="zh-CN" altLang="en-US" sz="2400" b="1" dirty="0">
                <a:sym typeface="+mn-ea"/>
              </a:rPr>
              <a:t>性能</a:t>
            </a:r>
            <a:r>
              <a:rPr lang="zh-CN" altLang="en-US" sz="2400" dirty="0">
                <a:sym typeface="+mn-ea"/>
              </a:rPr>
              <a:t>：读操作开销大于</a:t>
            </a:r>
            <a:r>
              <a:rPr lang="en-US" altLang="zh-CN" sz="2400" dirty="0">
                <a:sym typeface="+mn-ea"/>
              </a:rPr>
              <a:t>B</a:t>
            </a:r>
            <a:r>
              <a:rPr lang="zh-CN" altLang="en-US" sz="2400" dirty="0">
                <a:sym typeface="+mn-ea"/>
              </a:rPr>
              <a:t>树索引（逐层查询）</a:t>
            </a:r>
            <a:endParaRPr lang="en-US" altLang="zh-CN" sz="2400" dirty="0">
              <a:sym typeface="+mn-ea"/>
            </a:endParaRPr>
          </a:p>
          <a:p>
            <a:r>
              <a:rPr lang="zh-CN" altLang="en-US" sz="2400" dirty="0">
                <a:sym typeface="+mn-ea"/>
              </a:rPr>
              <a:t>          </a:t>
            </a:r>
            <a:r>
              <a:rPr lang="zh-CN" altLang="en-US" sz="2400" dirty="0">
                <a:solidFill>
                  <a:srgbClr val="FF0000"/>
                </a:solidFill>
                <a:sym typeface="+mn-ea"/>
              </a:rPr>
              <a:t>写操作效率高，一般优于</a:t>
            </a:r>
            <a:r>
              <a:rPr lang="en-US" altLang="zh-CN" sz="2400" dirty="0">
                <a:solidFill>
                  <a:srgbClr val="FF0000"/>
                </a:solidFill>
                <a:sym typeface="+mn-ea"/>
              </a:rPr>
              <a:t>B</a:t>
            </a:r>
            <a:r>
              <a:rPr lang="zh-CN" altLang="en-US" sz="2400" dirty="0">
                <a:solidFill>
                  <a:srgbClr val="FF0000"/>
                </a:solidFill>
                <a:sym typeface="+mn-ea"/>
              </a:rPr>
              <a:t>树</a:t>
            </a:r>
            <a:r>
              <a:rPr lang="zh-CN" altLang="en-US" sz="2400" dirty="0">
                <a:sym typeface="+mn-ea"/>
              </a:rPr>
              <a:t>（批量写入下一层）</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53536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en-US" altLang="zh-CN" sz="2400" dirty="0"/>
              <a:t>Bigtable</a:t>
            </a:r>
            <a:r>
              <a:rPr lang="zh-CN" altLang="en-US" sz="2400" dirty="0"/>
              <a:t>对于</a:t>
            </a:r>
            <a:r>
              <a:rPr lang="en-US" altLang="zh-CN" sz="2400" dirty="0"/>
              <a:t>LSM-Tree</a:t>
            </a:r>
            <a:r>
              <a:rPr lang="zh-CN" altLang="en-US" sz="2400" dirty="0"/>
              <a:t>读操作的优化：</a:t>
            </a:r>
            <a:endParaRPr lang="en-US" altLang="zh-CN" sz="2400" dirty="0"/>
          </a:p>
          <a:p>
            <a:r>
              <a:rPr lang="en-US" altLang="zh-CN" sz="2400" dirty="0">
                <a:sym typeface="+mn-ea"/>
              </a:rPr>
              <a:t>1</a:t>
            </a:r>
            <a:r>
              <a:rPr lang="zh-CN" altLang="en-US" sz="2400" dirty="0">
                <a:sym typeface="+mn-ea"/>
              </a:rPr>
              <a:t>）压缩，</a:t>
            </a:r>
            <a:r>
              <a:rPr lang="en-US" altLang="zh-CN" sz="2400" dirty="0">
                <a:sym typeface="+mn-ea"/>
              </a:rPr>
              <a:t>SSTable</a:t>
            </a:r>
            <a:r>
              <a:rPr lang="zh-CN" altLang="en-US" sz="2400" dirty="0">
                <a:sym typeface="+mn-ea"/>
              </a:rPr>
              <a:t>可以启用</a:t>
            </a:r>
            <a:r>
              <a:rPr lang="zh-CN" altLang="en-US" sz="2400" dirty="0">
                <a:solidFill>
                  <a:srgbClr val="FF0000"/>
                </a:solidFill>
                <a:sym typeface="+mn-ea"/>
              </a:rPr>
              <a:t>压缩</a:t>
            </a:r>
            <a:r>
              <a:rPr lang="zh-CN" altLang="en-US" sz="2400" dirty="0">
                <a:sym typeface="+mn-ea"/>
              </a:rPr>
              <a:t>功能，根据</a:t>
            </a:r>
            <a:r>
              <a:rPr lang="en-US" altLang="zh-CN" sz="2400" dirty="0">
                <a:sym typeface="+mn-ea"/>
              </a:rPr>
              <a:t>locality</a:t>
            </a:r>
            <a:r>
              <a:rPr lang="zh-CN" altLang="en-US" sz="2400" dirty="0">
                <a:sym typeface="+mn-ea"/>
              </a:rPr>
              <a:t>将</a:t>
            </a:r>
            <a:r>
              <a:rPr lang="zh-CN" altLang="en-US" sz="2400" dirty="0">
                <a:solidFill>
                  <a:srgbClr val="FF0000"/>
                </a:solidFill>
                <a:sym typeface="+mn-ea"/>
              </a:rPr>
              <a:t>数据分组</a:t>
            </a:r>
            <a:r>
              <a:rPr lang="zh-CN" altLang="en-US" sz="2400" dirty="0">
                <a:sym typeface="+mn-ea"/>
              </a:rPr>
              <a:t>，每个组分别压缩，当读取数据时，只需</a:t>
            </a:r>
            <a:r>
              <a:rPr lang="zh-CN" altLang="en-US" sz="2400" dirty="0">
                <a:solidFill>
                  <a:srgbClr val="FF0000"/>
                </a:solidFill>
                <a:sym typeface="+mn-ea"/>
              </a:rPr>
              <a:t>解压部分分组</a:t>
            </a:r>
            <a:r>
              <a:rPr lang="zh-CN" altLang="en-US" sz="2400" dirty="0">
                <a:sym typeface="+mn-ea"/>
              </a:rPr>
              <a:t>。</a:t>
            </a:r>
            <a:endParaRPr lang="en-US" altLang="zh-CN" sz="2400" dirty="0">
              <a:sym typeface="+mn-ea"/>
            </a:endParaRPr>
          </a:p>
          <a:p>
            <a:r>
              <a:rPr lang="en-US" altLang="zh-CN" sz="2400" dirty="0">
                <a:sym typeface="+mn-ea"/>
              </a:rPr>
              <a:t>2</a:t>
            </a:r>
            <a:r>
              <a:rPr lang="zh-CN" altLang="en-US" sz="2400" dirty="0">
                <a:sym typeface="+mn-ea"/>
              </a:rPr>
              <a:t>）缓存，</a:t>
            </a:r>
            <a:r>
              <a:rPr lang="en-US" altLang="zh-CN" sz="2400" dirty="0">
                <a:sym typeface="+mn-ea"/>
              </a:rPr>
              <a:t>SSTable</a:t>
            </a:r>
            <a:r>
              <a:rPr lang="zh-CN" altLang="en-US" sz="2400" dirty="0">
                <a:sym typeface="+mn-ea"/>
              </a:rPr>
              <a:t>在写入磁盘后，除了</a:t>
            </a:r>
            <a:r>
              <a:rPr lang="en-US" altLang="zh-CN" sz="2400" dirty="0">
                <a:sym typeface="+mn-ea"/>
              </a:rPr>
              <a:t>Compaction</a:t>
            </a:r>
            <a:r>
              <a:rPr lang="zh-CN" altLang="en-US" sz="2400" dirty="0">
                <a:sym typeface="+mn-ea"/>
              </a:rPr>
              <a:t>之外是不会变化的，可以</a:t>
            </a:r>
            <a:r>
              <a:rPr lang="zh-CN" altLang="en-US" sz="2400" dirty="0">
                <a:solidFill>
                  <a:srgbClr val="FF0000"/>
                </a:solidFill>
                <a:sym typeface="+mn-ea"/>
              </a:rPr>
              <a:t>将扫描到的块进行缓存</a:t>
            </a:r>
            <a:r>
              <a:rPr lang="zh-CN" altLang="en-US" sz="2400" dirty="0">
                <a:sym typeface="+mn-ea"/>
              </a:rPr>
              <a:t>。</a:t>
            </a:r>
            <a:endParaRPr lang="en-US" altLang="zh-CN" sz="2400" dirty="0">
              <a:sym typeface="+mn-ea"/>
            </a:endParaRPr>
          </a:p>
          <a:p>
            <a:r>
              <a:rPr lang="en-US" altLang="zh-CN" sz="2400" dirty="0">
                <a:sym typeface="+mn-ea"/>
              </a:rPr>
              <a:t>3</a:t>
            </a:r>
            <a:r>
              <a:rPr lang="zh-CN" altLang="en-US" sz="2400" dirty="0">
                <a:sym typeface="+mn-ea"/>
              </a:rPr>
              <a:t>）索引，对于某些 </a:t>
            </a:r>
            <a:r>
              <a:rPr lang="en-US" altLang="zh-CN" sz="2400" dirty="0">
                <a:sym typeface="+mn-ea"/>
              </a:rPr>
              <a:t>key </a:t>
            </a:r>
            <a:r>
              <a:rPr lang="zh-CN" altLang="en-US" sz="2400" dirty="0">
                <a:sym typeface="+mn-ea"/>
              </a:rPr>
              <a:t>而言，有些 </a:t>
            </a:r>
            <a:r>
              <a:rPr lang="en-US" altLang="zh-CN" sz="2400" dirty="0">
                <a:sym typeface="+mn-ea"/>
              </a:rPr>
              <a:t>SSTable</a:t>
            </a:r>
            <a:r>
              <a:rPr lang="zh-CN" altLang="en-US" sz="2400" dirty="0">
                <a:sym typeface="+mn-ea"/>
              </a:rPr>
              <a:t>是根本不包含的，因此，可以对每个</a:t>
            </a:r>
            <a:r>
              <a:rPr lang="en-US" altLang="zh-CN" sz="2400" dirty="0">
                <a:sym typeface="+mn-ea"/>
              </a:rPr>
              <a:t>SSTable</a:t>
            </a:r>
            <a:r>
              <a:rPr lang="zh-CN" altLang="en-US" sz="2400" dirty="0">
                <a:solidFill>
                  <a:srgbClr val="FF0000"/>
                </a:solidFill>
                <a:sym typeface="+mn-ea"/>
              </a:rPr>
              <a:t>添加</a:t>
            </a:r>
            <a:r>
              <a:rPr lang="en-US" altLang="zh-CN" sz="2400" dirty="0">
                <a:solidFill>
                  <a:srgbClr val="FF0000"/>
                </a:solidFill>
                <a:sym typeface="+mn-ea"/>
              </a:rPr>
              <a:t>Bloom Filter</a:t>
            </a:r>
            <a:r>
              <a:rPr lang="zh-CN" altLang="en-US" sz="2400" dirty="0">
                <a:sym typeface="+mn-ea"/>
              </a:rPr>
              <a:t>，减少不必要的磁盘扫描。</a:t>
            </a:r>
            <a:endParaRPr lang="en-US" altLang="zh-CN" sz="2400" dirty="0">
              <a:sym typeface="+mn-ea"/>
            </a:endParaRPr>
          </a:p>
          <a:p>
            <a:r>
              <a:rPr lang="en-US" altLang="zh-CN" sz="2400" dirty="0">
                <a:sym typeface="+mn-ea"/>
              </a:rPr>
              <a:t>4</a:t>
            </a:r>
            <a:r>
              <a:rPr lang="zh-CN" altLang="en-US" sz="2400" dirty="0">
                <a:sym typeface="+mn-ea"/>
              </a:rPr>
              <a:t>）合并，通过</a:t>
            </a:r>
            <a:r>
              <a:rPr lang="zh-CN" altLang="en-US" sz="2400" dirty="0">
                <a:solidFill>
                  <a:srgbClr val="FF0000"/>
                </a:solidFill>
                <a:sym typeface="+mn-ea"/>
              </a:rPr>
              <a:t>定期合并</a:t>
            </a:r>
            <a:r>
              <a:rPr lang="zh-CN" altLang="en-US" sz="2400" dirty="0">
                <a:sym typeface="+mn-ea"/>
              </a:rPr>
              <a:t>瘦身，清除无效数据。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415797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137545"/>
            <a:ext cx="10515600" cy="2600738"/>
          </a:xfrm>
        </p:spPr>
        <p:txBody>
          <a:bodyPr>
            <a:noAutofit/>
          </a:bodyPr>
          <a:lstStyle/>
          <a:p>
            <a:r>
              <a:rPr lang="zh-CN" altLang="en-US" sz="2400" dirty="0">
                <a:solidFill>
                  <a:srgbClr val="C00000"/>
                </a:solidFill>
              </a:rPr>
              <a:t>前缀树</a:t>
            </a:r>
            <a:endParaRPr lang="en-US" altLang="zh-CN" sz="2400" dirty="0">
              <a:solidFill>
                <a:srgbClr val="C00000"/>
              </a:solidFill>
            </a:endParaRPr>
          </a:p>
          <a:p>
            <a:r>
              <a:rPr lang="en-US" altLang="zh-CN" sz="2400" dirty="0"/>
              <a:t>       </a:t>
            </a:r>
            <a:r>
              <a:rPr lang="zh-CN" altLang="en-US" sz="2400" dirty="0"/>
              <a:t>主要针对字符串类型键值，按照关键字字典顺序排列组织，常见的前缀树包括字典树（</a:t>
            </a:r>
            <a:r>
              <a:rPr lang="en-US" altLang="zh-CN" sz="2400" dirty="0"/>
              <a:t>Trie</a:t>
            </a:r>
            <a:r>
              <a:rPr lang="zh-CN" altLang="en-US" sz="2400" dirty="0"/>
              <a:t>树）和基数树（</a:t>
            </a:r>
            <a:r>
              <a:rPr lang="en-US" altLang="zh-CN" sz="2400" dirty="0"/>
              <a:t>radix tree</a:t>
            </a:r>
            <a:r>
              <a:rPr lang="zh-CN" altLang="en-US" sz="2400" dirty="0"/>
              <a:t>）。</a:t>
            </a:r>
            <a:endParaRPr lang="en-US" altLang="zh-CN" sz="2400" dirty="0"/>
          </a:p>
          <a:p>
            <a:r>
              <a:rPr lang="en-US" altLang="zh-CN" sz="2400" dirty="0"/>
              <a:t>Trie</a:t>
            </a:r>
            <a:r>
              <a:rPr lang="zh-CN" altLang="en-US" sz="2400" dirty="0"/>
              <a:t>树：键不直接保存在结点中，而是</a:t>
            </a:r>
            <a:r>
              <a:rPr lang="zh-CN" altLang="en-US" sz="2400" dirty="0">
                <a:solidFill>
                  <a:srgbClr val="FF0000"/>
                </a:solidFill>
              </a:rPr>
              <a:t>由结点在树中的位置决定</a:t>
            </a:r>
            <a:r>
              <a:rPr lang="zh-CN" altLang="en-US" sz="2400" dirty="0"/>
              <a:t>，一个结点的所有子孙有相同的前缀，根节点为空。</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18" y="3434417"/>
            <a:ext cx="3497517" cy="3250217"/>
          </a:xfrm>
          <a:prstGeom prst="rect">
            <a:avLst/>
          </a:prstGeom>
        </p:spPr>
      </p:pic>
      <p:sp>
        <p:nvSpPr>
          <p:cNvPr id="9" name="矩形 8"/>
          <p:cNvSpPr/>
          <p:nvPr/>
        </p:nvSpPr>
        <p:spPr>
          <a:xfrm>
            <a:off x="838200" y="3755772"/>
            <a:ext cx="6893859"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前缀树可以较大限度</a:t>
            </a:r>
            <a:r>
              <a:rPr lang="zh-CN" altLang="en-US" sz="2400" dirty="0">
                <a:solidFill>
                  <a:srgbClr val="FF0000"/>
                </a:solidFill>
                <a:latin typeface="微软雅黑" panose="020B0503020204020204" pitchFamily="34" charset="-122"/>
                <a:ea typeface="微软雅黑" panose="020B0503020204020204" pitchFamily="34" charset="-122"/>
              </a:rPr>
              <a:t>减少无谓字符串比较</a:t>
            </a:r>
            <a:r>
              <a:rPr lang="zh-CN" altLang="en-US" sz="2400" dirty="0">
                <a:latin typeface="微软雅黑" panose="020B0503020204020204" pitchFamily="34" charset="-122"/>
                <a:ea typeface="微软雅黑" panose="020B0503020204020204" pitchFamily="34" charset="-122"/>
              </a:rPr>
              <a:t>，可用于词频统计和大量字符串排序。</a:t>
            </a:r>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缺点：</a:t>
            </a:r>
          </a:p>
          <a:p>
            <a:r>
              <a:rPr lang="zh-CN" altLang="en-US" sz="2400" dirty="0">
                <a:latin typeface="微软雅黑" panose="020B0503020204020204" pitchFamily="34" charset="-122"/>
                <a:ea typeface="微软雅黑" panose="020B0503020204020204" pitchFamily="34" charset="-122"/>
              </a:rPr>
              <a:t>虽然不同单词共享前缀，但用的是以</a:t>
            </a:r>
            <a:r>
              <a:rPr lang="zh-CN" altLang="en-US" sz="2400" dirty="0">
                <a:solidFill>
                  <a:srgbClr val="FF0000"/>
                </a:solidFill>
                <a:latin typeface="微软雅黑" panose="020B0503020204020204" pitchFamily="34" charset="-122"/>
                <a:ea typeface="微软雅黑" panose="020B0503020204020204" pitchFamily="34" charset="-122"/>
              </a:rPr>
              <a:t>空间换时间</a:t>
            </a:r>
            <a:r>
              <a:rPr lang="zh-CN" altLang="en-US" sz="2400" dirty="0">
                <a:latin typeface="微软雅黑" panose="020B0503020204020204" pitchFamily="34" charset="-122"/>
                <a:ea typeface="微软雅黑" panose="020B0503020204020204" pitchFamily="34" charset="-122"/>
              </a:rPr>
              <a:t>的方法，每一个字符都可能包含至多字符集大小数目的指针。</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如果数据存储在外存等低速设备，会比</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速度慢（</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Trie</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树高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1313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600738"/>
          </a:xfrm>
        </p:spPr>
        <p:txBody>
          <a:bodyPr>
            <a:noAutofit/>
          </a:bodyPr>
          <a:lstStyle/>
          <a:p>
            <a:r>
              <a:rPr lang="zh-CN" altLang="en-US" sz="2400" dirty="0"/>
              <a:t>前缀树（续）</a:t>
            </a:r>
            <a:endParaRPr lang="en-US" altLang="zh-CN" sz="2400" dirty="0"/>
          </a:p>
          <a:p>
            <a:r>
              <a:rPr lang="zh-CN" altLang="en-US" sz="2400" dirty="0"/>
              <a:t>基数树（</a:t>
            </a:r>
            <a:r>
              <a:rPr lang="en-US" altLang="zh-CN" sz="2400" dirty="0"/>
              <a:t>radix tree</a:t>
            </a:r>
            <a:r>
              <a:rPr lang="zh-CN" altLang="en-US" sz="2400" dirty="0"/>
              <a:t>）：在</a:t>
            </a:r>
            <a:r>
              <a:rPr lang="en-US" altLang="zh-CN" sz="2400" dirty="0"/>
              <a:t>Trie</a:t>
            </a:r>
            <a:r>
              <a:rPr lang="zh-CN" altLang="en-US" sz="2400" dirty="0"/>
              <a:t>树基础上进行</a:t>
            </a:r>
            <a:r>
              <a:rPr lang="zh-CN" altLang="en-US" sz="2400" dirty="0">
                <a:solidFill>
                  <a:srgbClr val="FF0000"/>
                </a:solidFill>
              </a:rPr>
              <a:t>适当的压缩</a:t>
            </a:r>
            <a:r>
              <a:rPr lang="zh-CN" altLang="en-US" sz="2400" dirty="0"/>
              <a:t>，如果某结点是唯一子树，就和父结点合并。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grpSp>
        <p:nvGrpSpPr>
          <p:cNvPr id="5" name="组合 4"/>
          <p:cNvGrpSpPr/>
          <p:nvPr/>
        </p:nvGrpSpPr>
        <p:grpSpPr>
          <a:xfrm>
            <a:off x="4235076" y="2413657"/>
            <a:ext cx="6078818" cy="4371244"/>
            <a:chOff x="13945" y="7168"/>
            <a:chExt cx="4800" cy="3262"/>
          </a:xfrm>
        </p:grpSpPr>
        <p:pic>
          <p:nvPicPr>
            <p:cNvPr id="6" name="Picture 3" descr="屏幕快照%202018-03-07%20上午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5" y="7168"/>
              <a:ext cx="4800" cy="294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p:cNvSpPr/>
            <p:nvPr/>
          </p:nvSpPr>
          <p:spPr>
            <a:xfrm>
              <a:off x="15519" y="10131"/>
              <a:ext cx="753" cy="299"/>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基数</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树</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286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lnSpc>
                <a:spcPct val="120000"/>
              </a:lnSpc>
            </a:pPr>
            <a:r>
              <a:rPr lang="zh-CN" altLang="en-US" b="1" dirty="0">
                <a:solidFill>
                  <a:srgbClr val="C00000"/>
                </a:solidFill>
                <a:latin typeface="Arial" panose="020B0604020202020204" pitchFamily="34" charset="0"/>
                <a:sym typeface="+mn-ea"/>
              </a:rPr>
              <a:t>哈希-有序复合索引</a:t>
            </a:r>
            <a:endParaRPr lang="en-US" altLang="zh-CN" dirty="0">
              <a:solidFill>
                <a:srgbClr val="C00000"/>
              </a:solidFill>
              <a:latin typeface="Arial" panose="020B0604020202020204" pitchFamily="34" charset="0"/>
              <a:sym typeface="+mn-ea"/>
            </a:endParaRPr>
          </a:p>
          <a:p>
            <a:pPr lvl="2">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系统中同时维护哈希索引和有序索引</a:t>
            </a:r>
            <a:endParaRPr lang="en-US" altLang="zh-CN" dirty="0">
              <a:latin typeface="Arial" panose="020B0604020202020204" pitchFamily="34" charset="0"/>
              <a:sym typeface="+mn-ea"/>
            </a:endParaRPr>
          </a:p>
          <a:p>
            <a:pPr lvl="2">
              <a:lnSpc>
                <a:spcPct val="120000"/>
              </a:lnSpc>
            </a:pPr>
            <a:endParaRPr lang="en-US" altLang="zh-CN" dirty="0">
              <a:solidFill>
                <a:srgbClr val="C00000"/>
              </a:solidFill>
              <a:latin typeface="Arial" panose="020B0604020202020204" pitchFamily="34" charset="0"/>
              <a:sym typeface="+mn-ea"/>
            </a:endParaRPr>
          </a:p>
          <a:p>
            <a:pPr lvl="2">
              <a:lnSpc>
                <a:spcPct val="120000"/>
              </a:lnSpc>
            </a:pPr>
            <a:r>
              <a:rPr lang="zh-CN" altLang="en-US" dirty="0">
                <a:latin typeface="Arial" panose="020B0604020202020204" pitchFamily="34" charset="0"/>
                <a:sym typeface="+mn-ea"/>
              </a:rPr>
              <a:t>二者有直接结合、智能结合等结合方法。</a:t>
            </a:r>
            <a:endParaRPr lang="en-US" altLang="zh-CN" dirty="0">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HiKV</a:t>
            </a:r>
            <a:r>
              <a:rPr lang="zh-CN" altLang="en-US" dirty="0">
                <a:latin typeface="Arial" panose="020B0604020202020204" pitchFamily="34" charset="0"/>
                <a:sym typeface="+mn-ea"/>
              </a:rPr>
              <a:t>（</a:t>
            </a:r>
            <a:r>
              <a:rPr lang="en-US" altLang="zh-CN" dirty="0">
                <a:latin typeface="Arial" panose="020B0604020202020204" pitchFamily="34" charset="0"/>
                <a:sym typeface="+mn-ea"/>
              </a:rPr>
              <a:t>USENIX ATC 2017</a:t>
            </a:r>
            <a:r>
              <a:rPr lang="zh-CN" altLang="en-US" dirty="0">
                <a:latin typeface="Arial" panose="020B0604020202020204" pitchFamily="34" charset="0"/>
                <a:sym typeface="+mn-ea"/>
              </a:rPr>
              <a:t>）</a:t>
            </a:r>
            <a:endParaRPr lang="en-US" altLang="zh-CN" dirty="0">
              <a:latin typeface="Arial" panose="020B0604020202020204" pitchFamily="34" charset="0"/>
              <a:sym typeface="+mn-ea"/>
            </a:endParaRPr>
          </a:p>
          <a:p>
            <a:pPr lvl="1"/>
            <a:r>
              <a:rPr lang="en-US" altLang="zh-CN" dirty="0">
                <a:latin typeface="Arial" panose="020B0604020202020204" pitchFamily="34" charset="0"/>
                <a:sym typeface="+mn-ea"/>
              </a:rPr>
              <a:t>       KV</a:t>
            </a:r>
            <a:r>
              <a:rPr lang="zh-CN" altLang="en-US" dirty="0">
                <a:latin typeface="Arial" panose="020B0604020202020204" pitchFamily="34" charset="0"/>
                <a:sym typeface="+mn-ea"/>
              </a:rPr>
              <a:t>存储中同时维护哈希表和</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－单点查询：哈希表，存在写</a:t>
            </a:r>
            <a:r>
              <a:rPr lang="zh-CN" altLang="en-US" dirty="0">
                <a:solidFill>
                  <a:srgbClr val="FF0000"/>
                </a:solidFill>
                <a:latin typeface="Arial" panose="020B0604020202020204" pitchFamily="34" charset="0"/>
                <a:sym typeface="+mn-ea"/>
              </a:rPr>
              <a:t>相对慢速的</a:t>
            </a:r>
            <a:r>
              <a:rPr lang="en-US" altLang="zh-CN" dirty="0">
                <a:solidFill>
                  <a:srgbClr val="FF0000"/>
                </a:solidFill>
                <a:latin typeface="Arial" panose="020B0604020202020204" pitchFamily="34" charset="0"/>
                <a:sym typeface="+mn-ea"/>
              </a:rPr>
              <a:t>NVM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－范围查询：</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树，存在</a:t>
            </a:r>
            <a:r>
              <a:rPr lang="zh-CN" altLang="en-US" dirty="0">
                <a:solidFill>
                  <a:srgbClr val="FF0000"/>
                </a:solidFill>
                <a:latin typeface="Arial" panose="020B0604020202020204" pitchFamily="34" charset="0"/>
                <a:sym typeface="+mn-ea"/>
              </a:rPr>
              <a:t>相对快速的</a:t>
            </a:r>
            <a:r>
              <a:rPr lang="en-US" altLang="zh-CN" dirty="0">
                <a:solidFill>
                  <a:srgbClr val="FF0000"/>
                </a:solidFill>
                <a:latin typeface="Arial" panose="020B0604020202020204" pitchFamily="34" charset="0"/>
                <a:sym typeface="+mn-ea"/>
              </a:rPr>
              <a:t>DRAM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3">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哈希索引提供数据一致性保障，系统崩溃时可</a:t>
            </a:r>
            <a:r>
              <a:rPr lang="zh-CN" altLang="en-US" dirty="0">
                <a:solidFill>
                  <a:srgbClr val="FF0000"/>
                </a:solidFill>
                <a:latin typeface="Arial" panose="020B0604020202020204" pitchFamily="34" charset="0"/>
                <a:sym typeface="+mn-ea"/>
              </a:rPr>
              <a:t>通过</a:t>
            </a:r>
            <a:r>
              <a:rPr lang="en-US" altLang="zh-CN" dirty="0">
                <a:solidFill>
                  <a:srgbClr val="FF0000"/>
                </a:solidFill>
                <a:latin typeface="Arial" panose="020B0604020202020204" pitchFamily="34" charset="0"/>
                <a:sym typeface="+mn-ea"/>
              </a:rPr>
              <a:t>NVM</a:t>
            </a:r>
            <a:r>
              <a:rPr lang="zh-CN" altLang="en-US" dirty="0">
                <a:solidFill>
                  <a:srgbClr val="FF0000"/>
                </a:solidFill>
                <a:latin typeface="Arial" panose="020B0604020202020204" pitchFamily="34" charset="0"/>
                <a:sym typeface="+mn-ea"/>
              </a:rPr>
              <a:t>上的哈希索引恢复</a:t>
            </a:r>
            <a:r>
              <a:rPr lang="en-US" altLang="zh-CN" dirty="0">
                <a:solidFill>
                  <a:srgbClr val="FF0000"/>
                </a:solidFill>
                <a:latin typeface="Arial" panose="020B0604020202020204" pitchFamily="34" charset="0"/>
                <a:sym typeface="+mn-ea"/>
              </a:rPr>
              <a:t>DRAM</a:t>
            </a:r>
            <a:r>
              <a:rPr lang="zh-CN" altLang="en-US" dirty="0">
                <a:solidFill>
                  <a:srgbClr val="FF0000"/>
                </a:solidFill>
                <a:latin typeface="Arial" panose="020B0604020202020204" pitchFamily="34" charset="0"/>
                <a:sym typeface="+mn-ea"/>
              </a:rPr>
              <a:t>上的</a:t>
            </a:r>
            <a:r>
              <a:rPr lang="en-US" altLang="zh-CN" dirty="0">
                <a:solidFill>
                  <a:srgbClr val="FF0000"/>
                </a:solidFill>
                <a:latin typeface="Arial" panose="020B0604020202020204" pitchFamily="34" charset="0"/>
                <a:sym typeface="+mn-ea"/>
              </a:rPr>
              <a:t>B+</a:t>
            </a:r>
            <a:r>
              <a:rPr lang="zh-CN" altLang="en-US" dirty="0">
                <a:solidFill>
                  <a:srgbClr val="FF0000"/>
                </a:solidFill>
                <a:latin typeface="Arial" panose="020B0604020202020204" pitchFamily="34" charset="0"/>
                <a:sym typeface="+mn-ea"/>
              </a:rPr>
              <a:t>树索引</a:t>
            </a:r>
            <a:r>
              <a:rPr lang="zh-CN" altLang="en-US" dirty="0">
                <a:latin typeface="Arial" panose="020B0604020202020204" pitchFamily="34" charset="0"/>
                <a:sym typeface="+mn-ea"/>
              </a:rPr>
              <a:t>。</a:t>
            </a:r>
            <a:endParaRPr lang="zh-CN" altLang="en-US" dirty="0">
              <a:sym typeface="+mn-ea"/>
            </a:endParaRPr>
          </a:p>
          <a:p>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116663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b="1" dirty="0"/>
              <a:t>回顾磁盘存取原理</a:t>
            </a:r>
            <a:endParaRPr lang="en-US" altLang="zh-CN" b="1"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pic>
        <p:nvPicPr>
          <p:cNvPr id="14" name="Picture 2">
            <a:extLst>
              <a:ext uri="{FF2B5EF4-FFF2-40B4-BE49-F238E27FC236}">
                <a16:creationId xmlns:a16="http://schemas.microsoft.com/office/drawing/2014/main" id="{8AF37BBA-3B0F-4A37-AF0D-0A9E02898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23221"/>
            <a:ext cx="4760998" cy="439256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B9DA621-FA08-4CC7-9AD2-5C2FEF0A868D}"/>
              </a:ext>
            </a:extLst>
          </p:cNvPr>
          <p:cNvSpPr txBox="1"/>
          <p:nvPr/>
        </p:nvSpPr>
        <p:spPr>
          <a:xfrm>
            <a:off x="5767388" y="893583"/>
            <a:ext cx="5418221" cy="4524315"/>
          </a:xfrm>
          <a:prstGeom prst="rect">
            <a:avLst/>
          </a:prstGeom>
          <a:noFill/>
        </p:spPr>
        <p:txBody>
          <a:bodyPr wrap="square">
            <a:spAutoFit/>
          </a:bodyPr>
          <a:lstStyle/>
          <a:p>
            <a:r>
              <a:rPr lang="zh-CN" altLang="en-US" sz="2400" b="0" i="0" dirty="0">
                <a:solidFill>
                  <a:srgbClr val="000000"/>
                </a:solidFill>
                <a:effectLst/>
                <a:latin typeface="微软雅黑" panose="020B0503020204020204" pitchFamily="34" charset="-122"/>
                <a:ea typeface="微软雅黑" panose="020B0503020204020204" pitchFamily="34" charset="-122"/>
              </a:rPr>
              <a:t>从磁盘读取数据的方式可知：</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b="0" i="0" dirty="0">
                <a:solidFill>
                  <a:srgbClr val="000000"/>
                </a:solidFill>
                <a:effectLst/>
                <a:latin typeface="微软雅黑" panose="020B0503020204020204" pitchFamily="34" charset="-122"/>
                <a:ea typeface="微软雅黑" panose="020B0503020204020204" pitchFamily="34" charset="-122"/>
              </a:rPr>
              <a:t>数据存在相邻扇区，相比于数据存 储在不同磁道的扇区上而言，磁盘读取数据的效率会高很多。</a:t>
            </a:r>
            <a:endParaRPr lang="en-US" altLang="zh-CN" sz="2400" dirty="0">
              <a:solidFill>
                <a:srgbClr val="000000"/>
              </a:solidFill>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因此，</a:t>
            </a:r>
            <a:r>
              <a:rPr lang="zh-CN" altLang="en-US" sz="2400" b="0" i="0" dirty="0">
                <a:solidFill>
                  <a:srgbClr val="000000"/>
                </a:solidFill>
                <a:effectLst/>
                <a:latin typeface="微软雅黑" panose="020B0503020204020204" pitchFamily="34" charset="-122"/>
                <a:ea typeface="微软雅黑" panose="020B0503020204020204" pitchFamily="34" charset="-122"/>
              </a:rPr>
              <a:t>顺序</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性能优于随机</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传统数据库查询数据效率的瓶颈在于磁盘</a:t>
            </a:r>
            <a:r>
              <a:rPr lang="en-US" altLang="zh-CN" sz="2400" dirty="0">
                <a:solidFill>
                  <a:srgbClr val="FF0000"/>
                </a:solidFill>
                <a:latin typeface="微软雅黑" panose="020B0503020204020204" pitchFamily="34" charset="-122"/>
                <a:ea typeface="微软雅黑" panose="020B0503020204020204" pitchFamily="34" charset="-122"/>
              </a:rPr>
              <a:t>I/O</a:t>
            </a:r>
            <a:r>
              <a:rPr lang="zh-CN" altLang="en-US"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数据组织方法未必按照逻辑数据的顺序来连续存放数据。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199" y="1285462"/>
            <a:ext cx="10605247" cy="1390504"/>
          </a:xfrm>
        </p:spPr>
        <p:txBody>
          <a:bodyPr>
            <a:noAutofit/>
          </a:bodyPr>
          <a:lstStyle/>
          <a:p>
            <a:pPr lvl="1"/>
            <a:r>
              <a:rPr lang="zh-CN" altLang="en-US" dirty="0">
                <a:solidFill>
                  <a:srgbClr val="C00000"/>
                </a:solidFill>
                <a:latin typeface="Arial" panose="020B0604020202020204" pitchFamily="34" charset="0"/>
              </a:rPr>
              <a:t>哈希索引与有序索引的智能结合</a:t>
            </a:r>
            <a:r>
              <a:rPr lang="en-US" altLang="zh-CN" dirty="0">
                <a:solidFill>
                  <a:srgbClr val="C00000"/>
                </a:solidFill>
                <a:latin typeface="Arial" panose="020B0604020202020204" pitchFamily="34" charset="0"/>
              </a:rPr>
              <a:t>- </a:t>
            </a:r>
            <a:r>
              <a:rPr lang="zh-CN" altLang="en-US" dirty="0">
                <a:solidFill>
                  <a:srgbClr val="C00000"/>
                </a:solidFill>
                <a:latin typeface="Arial" panose="020B0604020202020204" pitchFamily="34" charset="0"/>
              </a:rPr>
              <a:t>新的索引研究</a:t>
            </a:r>
            <a:endParaRPr lang="en-US" altLang="zh-CN" dirty="0">
              <a:solidFill>
                <a:srgbClr val="C00000"/>
              </a:solidFill>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Learned Index</a:t>
            </a:r>
            <a:r>
              <a:rPr lang="zh-CN" altLang="en-US" dirty="0">
                <a:latin typeface="Arial" panose="020B0604020202020204" pitchFamily="34" charset="0"/>
                <a:sym typeface="+mn-ea"/>
              </a:rPr>
              <a:t>（</a:t>
            </a:r>
            <a:r>
              <a:rPr lang="en-US" altLang="zh-CN" dirty="0">
                <a:latin typeface="Arial" panose="020B0604020202020204" pitchFamily="34" charset="0"/>
                <a:sym typeface="+mn-ea"/>
              </a:rPr>
              <a:t>MIT</a:t>
            </a:r>
            <a:r>
              <a:rPr lang="zh-CN" altLang="en-US" dirty="0">
                <a:latin typeface="Arial" panose="020B0604020202020204" pitchFamily="34" charset="0"/>
                <a:sym typeface="+mn-ea"/>
              </a:rPr>
              <a:t>＋</a:t>
            </a:r>
            <a:r>
              <a:rPr lang="en-US" altLang="zh-CN" dirty="0">
                <a:latin typeface="Arial" panose="020B0604020202020204" pitchFamily="34" charset="0"/>
                <a:sym typeface="+mn-ea"/>
              </a:rPr>
              <a:t>Google</a:t>
            </a:r>
            <a:r>
              <a:rPr lang="zh-CN" altLang="en-US" dirty="0">
                <a:latin typeface="Arial" panose="020B0604020202020204" pitchFamily="34" charset="0"/>
                <a:sym typeface="+mn-ea"/>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pSp>
        <p:nvGrpSpPr>
          <p:cNvPr id="8" name="组合 7"/>
          <p:cNvGrpSpPr/>
          <p:nvPr/>
        </p:nvGrpSpPr>
        <p:grpSpPr>
          <a:xfrm>
            <a:off x="3589897" y="2468070"/>
            <a:ext cx="6629868" cy="4389930"/>
            <a:chOff x="12272" y="1542"/>
            <a:chExt cx="6664" cy="3948"/>
          </a:xfrm>
        </p:grpSpPr>
        <p:pic>
          <p:nvPicPr>
            <p:cNvPr id="9" name="Picture 9" descr="屏幕快照%202018-03-04%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72" y="1542"/>
              <a:ext cx="6665" cy="34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矩形 9"/>
            <p:cNvSpPr/>
            <p:nvPr/>
          </p:nvSpPr>
          <p:spPr>
            <a:xfrm>
              <a:off x="14160" y="5006"/>
              <a:ext cx="2858"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Learned Index</a:t>
              </a:r>
              <a:r>
                <a:rPr lang="zh-CN" altLang="zh-CN" sz="1400" kern="100" dirty="0">
                  <a:effectLst/>
                  <a:latin typeface="Times New Roman" panose="02020603050405020304" charset="0"/>
                  <a:ea typeface="宋体" panose="02010600030101010101" pitchFamily="2" charset="-122"/>
                  <a:cs typeface="Times New Roman" panose="02020603050405020304" charset="0"/>
                </a:rPr>
                <a:t>示意图</a:t>
              </a:r>
              <a:r>
                <a:rPr lang="zh-CN" altLang="zh-CN" sz="1400" dirty="0">
                  <a:effectLst/>
                </a:rPr>
                <a:t> </a:t>
              </a:r>
              <a:endParaRPr lang="zh-CN" altLang="en-US" sz="1400" dirty="0"/>
            </a:p>
          </p:txBody>
        </p:sp>
      </p:grpSp>
      <p:sp>
        <p:nvSpPr>
          <p:cNvPr id="5" name="矩形 4"/>
          <p:cNvSpPr/>
          <p:nvPr/>
        </p:nvSpPr>
        <p:spPr>
          <a:xfrm>
            <a:off x="838197" y="2571670"/>
            <a:ext cx="2429437" cy="3637919"/>
          </a:xfrm>
          <a:prstGeom prst="rect">
            <a:avLst/>
          </a:prstGeom>
        </p:spPr>
        <p:txBody>
          <a:bodyPr wrap="square">
            <a:spAutoFit/>
          </a:bodyPr>
          <a:lstStyle/>
          <a:p>
            <a:pPr marL="0" lvl="1">
              <a:lnSpc>
                <a:spcPct val="120000"/>
              </a:lnSpc>
            </a:pPr>
            <a:r>
              <a:rPr lang="zh-CN" altLang="en-US" sz="2400" dirty="0">
                <a:latin typeface="微软雅黑" panose="020B0503020204020204" pitchFamily="34" charset="-122"/>
                <a:ea typeface="微软雅黑" panose="020B0503020204020204" pitchFamily="34" charset="-122"/>
                <a:sym typeface="+mn-ea"/>
              </a:rPr>
              <a:t>       利用机器学习训练出“索引”模型，兼顾二者优点，索引更节省空间。</a:t>
            </a:r>
            <a:endParaRPr lang="en-US" altLang="zh-CN" sz="2400" dirty="0">
              <a:latin typeface="微软雅黑" panose="020B0503020204020204" pitchFamily="34" charset="-122"/>
              <a:ea typeface="微软雅黑" panose="020B0503020204020204" pitchFamily="34" charset="-122"/>
              <a:sym typeface="+mn-ea"/>
            </a:endParaRPr>
          </a:p>
          <a:p>
            <a:pPr marL="0" lvl="2">
              <a:lnSpc>
                <a:spcPct val="120000"/>
              </a:lnSpc>
            </a:pPr>
            <a:r>
              <a:rPr lang="zh-CN" altLang="en-US" sz="2400" dirty="0">
                <a:latin typeface="微软雅黑" panose="020B0503020204020204" pitchFamily="34" charset="-122"/>
                <a:ea typeface="微软雅黑" panose="020B0503020204020204" pitchFamily="34" charset="-122"/>
                <a:sym typeface="+mn-ea"/>
              </a:rPr>
              <a:t>      模型保障</a:t>
            </a:r>
            <a:r>
              <a:rPr lang="zh-CN" altLang="en-US" sz="2400" dirty="0">
                <a:solidFill>
                  <a:srgbClr val="FF0000"/>
                </a:solidFill>
                <a:latin typeface="微软雅黑" panose="020B0503020204020204" pitchFamily="34" charset="-122"/>
                <a:ea typeface="微软雅黑" panose="020B0503020204020204" pitchFamily="34" charset="-122"/>
                <a:sym typeface="+mn-ea"/>
              </a:rPr>
              <a:t>计算出的位置误差不超过预设值</a:t>
            </a:r>
            <a:r>
              <a:rPr lang="zh-CN" altLang="en-US" sz="2400" dirty="0">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18599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存在的问题：</a:t>
            </a:r>
            <a:r>
              <a:rPr lang="zh-CN" altLang="en-US" sz="2200" dirty="0"/>
              <a:t>直接上使用 </a:t>
            </a:r>
            <a:r>
              <a:rPr lang="en-US" altLang="zh-CN" sz="2200" dirty="0"/>
              <a:t>DNN</a:t>
            </a:r>
            <a:r>
              <a:rPr lang="zh-CN" altLang="en-US" sz="2200" dirty="0"/>
              <a:t>（深度神经网络）</a:t>
            </a:r>
            <a:r>
              <a:rPr lang="en-US" altLang="zh-CN" sz="2200" dirty="0"/>
              <a:t> </a:t>
            </a:r>
            <a:r>
              <a:rPr lang="zh-CN" altLang="en-US" sz="2200" dirty="0"/>
              <a:t>效果并不好，单次计算代价太大，而且网络很庞大，增删改导致的重训练代价很大。</a:t>
            </a:r>
          </a:p>
          <a:p>
            <a:r>
              <a:rPr lang="zh-CN" altLang="en-US" sz="2200" b="1" dirty="0"/>
              <a:t>引入决策树的思想：</a:t>
            </a:r>
            <a:r>
              <a:rPr lang="zh-CN" altLang="en-US" sz="2200" dirty="0"/>
              <a:t>如果一个模型解决不了问题，就再加几层。</a:t>
            </a:r>
            <a:endParaRPr lang="en-US" altLang="zh-CN" sz="2200" dirty="0"/>
          </a:p>
          <a:p>
            <a:r>
              <a:rPr lang="zh-CN" altLang="en-US" sz="2200" dirty="0"/>
              <a:t>例：为 </a:t>
            </a:r>
            <a:r>
              <a:rPr lang="en-US" altLang="zh-CN" sz="2200" dirty="0"/>
              <a:t>100M </a:t>
            </a:r>
            <a:r>
              <a:rPr lang="zh-CN" altLang="en-US" sz="2200" dirty="0"/>
              <a:t>记录训练一个足够精确的预测器太难，那就分成 </a:t>
            </a:r>
            <a:r>
              <a:rPr lang="en-US" altLang="zh-CN" sz="2200" dirty="0"/>
              <a:t>3 </a:t>
            </a:r>
            <a:r>
              <a:rPr lang="zh-CN" altLang="en-US" sz="2200" dirty="0"/>
              <a:t>层树状结构。根节点分类器把记录分出 </a:t>
            </a:r>
            <a:r>
              <a:rPr lang="en-US" altLang="zh-CN" sz="2200" dirty="0"/>
              <a:t>100 </a:t>
            </a:r>
            <a:r>
              <a:rPr lang="zh-CN" altLang="en-US" sz="2200" dirty="0"/>
              <a:t>份，每份大约有 </a:t>
            </a:r>
            <a:r>
              <a:rPr lang="en-US" altLang="zh-CN" sz="2200" dirty="0"/>
              <a:t>1M </a:t>
            </a:r>
            <a:r>
              <a:rPr lang="zh-CN" altLang="en-US" sz="2200" dirty="0"/>
              <a:t>记录；第二层再分出 </a:t>
            </a:r>
            <a:r>
              <a:rPr lang="en-US" altLang="zh-CN" sz="2200" dirty="0"/>
              <a:t>100 </a:t>
            </a:r>
            <a:r>
              <a:rPr lang="zh-CN" altLang="en-US" sz="2200" dirty="0"/>
              <a:t>份，每份大约只剩 </a:t>
            </a:r>
            <a:r>
              <a:rPr lang="en-US" altLang="zh-CN" sz="2200" dirty="0"/>
              <a:t>10K </a:t>
            </a:r>
            <a:r>
              <a:rPr lang="zh-CN" altLang="en-US" sz="2200" dirty="0"/>
              <a:t>记录；第三层再分出 </a:t>
            </a:r>
            <a:r>
              <a:rPr lang="en-US" altLang="zh-CN" sz="2200" dirty="0"/>
              <a:t>100 </a:t>
            </a:r>
            <a:r>
              <a:rPr lang="zh-CN" altLang="en-US" sz="2200" dirty="0"/>
              <a:t>份，每份大约有 </a:t>
            </a:r>
            <a:r>
              <a:rPr lang="en-US" altLang="zh-CN" sz="2200" dirty="0"/>
              <a:t>100 </a:t>
            </a:r>
            <a:r>
              <a:rPr lang="zh-CN" altLang="en-US" sz="2200" dirty="0"/>
              <a:t>条记录（假设 </a:t>
            </a:r>
            <a:r>
              <a:rPr lang="en-US" altLang="zh-CN" sz="2200" dirty="0"/>
              <a:t>100 </a:t>
            </a:r>
            <a:r>
              <a:rPr lang="zh-CN" altLang="en-US" sz="2200" dirty="0"/>
              <a:t>条纪录足够把误差规定范围内）。</a:t>
            </a:r>
            <a:endParaRPr lang="en-US" altLang="zh-CN" sz="2200" dirty="0"/>
          </a:p>
          <a:p>
            <a:r>
              <a:rPr lang="zh-CN" altLang="en-US" sz="2200" b="1" dirty="0"/>
              <a:t>好处：</a:t>
            </a:r>
            <a:r>
              <a:rPr lang="zh-CN" altLang="en-US" sz="2200" dirty="0"/>
              <a:t>（</a:t>
            </a:r>
            <a:r>
              <a:rPr lang="en-US" altLang="zh-CN" sz="2200" dirty="0"/>
              <a:t>1</a:t>
            </a:r>
            <a:r>
              <a:rPr lang="zh-CN" altLang="en-US" sz="2200" dirty="0"/>
              <a:t>）</a:t>
            </a:r>
            <a:r>
              <a:rPr lang="zh-CN" altLang="en-US" sz="2200" dirty="0">
                <a:solidFill>
                  <a:srgbClr val="FF0000"/>
                </a:solidFill>
              </a:rPr>
              <a:t>每层的任务变简单了，模型可以简单很多。</a:t>
            </a:r>
            <a:r>
              <a:rPr lang="zh-CN" altLang="en-US" sz="2200" dirty="0"/>
              <a:t>每个 </a:t>
            </a:r>
            <a:r>
              <a:rPr lang="en-US" altLang="zh-CN" sz="2200" dirty="0"/>
              <a:t>NN </a:t>
            </a:r>
            <a:r>
              <a:rPr lang="zh-CN" altLang="en-US" sz="2200" dirty="0"/>
              <a:t>模型就像一个精通自己领域的专家，他只要学习某个很小子集的 </a:t>
            </a:r>
            <a:r>
              <a:rPr lang="en-US" altLang="zh-CN" sz="2200" dirty="0"/>
              <a:t>keys </a:t>
            </a:r>
            <a:r>
              <a:rPr lang="zh-CN" altLang="en-US" sz="2200" dirty="0"/>
              <a:t>就可以了。而对于最后一层（</a:t>
            </a:r>
            <a:r>
              <a:rPr lang="en-US" altLang="zh-CN" sz="2200" dirty="0"/>
              <a:t>last mile</a:t>
            </a:r>
            <a:r>
              <a:rPr lang="zh-CN" altLang="en-US" sz="2200" dirty="0"/>
              <a:t>）的问题，可以采取特殊机制。（</a:t>
            </a:r>
            <a:r>
              <a:rPr lang="en-US" altLang="zh-CN" sz="2200" dirty="0"/>
              <a:t>2</a:t>
            </a:r>
            <a:r>
              <a:rPr lang="zh-CN" altLang="en-US" sz="2200" dirty="0"/>
              <a:t>）</a:t>
            </a:r>
            <a:r>
              <a:rPr lang="zh-CN" altLang="en-US" sz="2200" dirty="0">
                <a:solidFill>
                  <a:srgbClr val="FF0000"/>
                </a:solidFill>
              </a:rPr>
              <a:t>可实现为混合模型，</a:t>
            </a:r>
            <a:r>
              <a:rPr lang="zh-CN" altLang="en-US" sz="2200" dirty="0"/>
              <a:t>每个模型可以是独立的，可以用除了 </a:t>
            </a:r>
            <a:r>
              <a:rPr lang="en-US" altLang="zh-CN" sz="2200" dirty="0"/>
              <a:t>NN </a:t>
            </a:r>
            <a:r>
              <a:rPr lang="zh-CN" altLang="en-US" sz="2200" dirty="0"/>
              <a:t>以外的其他预测方法，包括线性回归等简单算法，甚至是 </a:t>
            </a:r>
            <a:r>
              <a:rPr lang="en-US" altLang="zh-CN" sz="2200" dirty="0"/>
              <a:t>B </a:t>
            </a:r>
            <a:r>
              <a:rPr lang="zh-CN" altLang="en-US" sz="2200" dirty="0"/>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74884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285461"/>
            <a:ext cx="10605247" cy="5436013"/>
          </a:xfrm>
        </p:spPr>
        <p:txBody>
          <a:bodyPr>
            <a:noAutofit/>
          </a:bodyPr>
          <a:lstStyle/>
          <a:p>
            <a:pPr lvl="1"/>
            <a:r>
              <a:rPr lang="en-US" altLang="zh-CN" dirty="0">
                <a:solidFill>
                  <a:srgbClr val="FF0000"/>
                </a:solidFill>
              </a:rPr>
              <a:t>Recursive Model Index(RM-Index)</a:t>
            </a:r>
            <a:r>
              <a:rPr lang="zh-CN" altLang="en-US" dirty="0">
                <a:solidFill>
                  <a:srgbClr val="FF0000"/>
                </a:solidFill>
              </a:rPr>
              <a:t>索引，</a:t>
            </a:r>
            <a:r>
              <a:rPr lang="en-US" altLang="zh-CN" dirty="0">
                <a:solidFill>
                  <a:srgbClr val="FF0000"/>
                </a:solidFill>
              </a:rPr>
              <a:t>Jeff Dean</a:t>
            </a:r>
            <a:r>
              <a:rPr lang="zh-CN" altLang="en-US" dirty="0">
                <a:solidFill>
                  <a:srgbClr val="FF0000"/>
                </a:solidFill>
              </a:rPr>
              <a:t>（谷歌）</a:t>
            </a:r>
            <a:endParaRPr lang="en-US" altLang="zh-CN" dirty="0">
              <a:solidFill>
                <a:srgbClr val="FF0000"/>
              </a:solidFill>
            </a:endParaRPr>
          </a:p>
          <a:p>
            <a:pPr lvl="1"/>
            <a:r>
              <a:rPr lang="en-US" altLang="zh-CN" dirty="0"/>
              <a:t>Jeff Dean</a:t>
            </a:r>
            <a:r>
              <a:rPr lang="zh-CN" altLang="en-US" dirty="0"/>
              <a:t>主要成就（百度百科）</a:t>
            </a:r>
            <a:endParaRPr lang="en-US" altLang="zh-CN" dirty="0"/>
          </a:p>
          <a:p>
            <a:pPr marL="342900" indent="-342900">
              <a:buFont typeface="Wingdings" panose="05000000000000000000" pitchFamily="2" charset="2"/>
              <a:buChar char="Ø"/>
            </a:pPr>
            <a:r>
              <a:rPr lang="en-US" altLang="zh-CN" sz="2400" dirty="0">
                <a:solidFill>
                  <a:srgbClr val="00B0F0"/>
                </a:solidFill>
              </a:rPr>
              <a:t>MapReduce</a:t>
            </a:r>
            <a:r>
              <a:rPr lang="zh-CN" altLang="en-US" sz="2400" dirty="0">
                <a:solidFill>
                  <a:srgbClr val="00B0F0"/>
                </a:solidFill>
              </a:rPr>
              <a:t>  一个大规模数据处理系统</a:t>
            </a:r>
          </a:p>
          <a:p>
            <a:pPr marL="342900" indent="-342900">
              <a:buFont typeface="Wingdings" panose="05000000000000000000" pitchFamily="2" charset="2"/>
              <a:buChar char="Ø"/>
            </a:pPr>
            <a:r>
              <a:rPr lang="en-US" altLang="zh-CN" sz="2400" dirty="0">
                <a:solidFill>
                  <a:srgbClr val="00B0F0"/>
                </a:solidFill>
              </a:rPr>
              <a:t>BigTable</a:t>
            </a:r>
            <a:r>
              <a:rPr lang="zh-CN" altLang="en-US" sz="2400" dirty="0">
                <a:solidFill>
                  <a:srgbClr val="00B0F0"/>
                </a:solidFill>
              </a:rPr>
              <a:t>  一个结构化数据的分布式存储系统</a:t>
            </a:r>
          </a:p>
          <a:p>
            <a:pPr marL="342900" indent="-342900">
              <a:buFont typeface="Wingdings" panose="05000000000000000000" pitchFamily="2" charset="2"/>
              <a:buChar char="Ø"/>
            </a:pPr>
            <a:r>
              <a:rPr lang="en-US" altLang="zh-CN" sz="2400" dirty="0">
                <a:solidFill>
                  <a:srgbClr val="00B0F0"/>
                </a:solidFill>
              </a:rPr>
              <a:t>Spanner</a:t>
            </a:r>
            <a:r>
              <a:rPr lang="zh-CN" altLang="en-US" sz="2400" dirty="0">
                <a:solidFill>
                  <a:srgbClr val="00B0F0"/>
                </a:solidFill>
              </a:rPr>
              <a:t>  一个全球性的数据库系统</a:t>
            </a:r>
          </a:p>
          <a:p>
            <a:pPr marL="342900" indent="-342900">
              <a:buFont typeface="Wingdings" panose="05000000000000000000" pitchFamily="2" charset="2"/>
              <a:buChar char="Ø"/>
            </a:pPr>
            <a:r>
              <a:rPr lang="zh-CN" altLang="en-US" sz="2400" dirty="0">
                <a:solidFill>
                  <a:srgbClr val="00B0F0"/>
                </a:solidFill>
              </a:rPr>
              <a:t>参与谷歌的网络爬虫、索引、查询系统、</a:t>
            </a:r>
            <a:r>
              <a:rPr lang="en-US" altLang="zh-CN" sz="2400" dirty="0">
                <a:solidFill>
                  <a:srgbClr val="00B0F0"/>
                </a:solidFill>
              </a:rPr>
              <a:t>AdSense</a:t>
            </a:r>
            <a:r>
              <a:rPr lang="zh-CN" altLang="en-US" sz="2400" dirty="0">
                <a:solidFill>
                  <a:srgbClr val="00B0F0"/>
                </a:solidFill>
              </a:rPr>
              <a:t>、谷歌翻译的设计与实现。</a:t>
            </a:r>
          </a:p>
          <a:p>
            <a:pPr marL="342900" indent="-342900">
              <a:buFont typeface="Wingdings" panose="05000000000000000000" pitchFamily="2" charset="2"/>
              <a:buChar char="Ø"/>
            </a:pPr>
            <a:r>
              <a:rPr lang="en-US" altLang="zh-CN" sz="2400" dirty="0">
                <a:solidFill>
                  <a:srgbClr val="00B0F0"/>
                </a:solidFill>
              </a:rPr>
              <a:t>2009</a:t>
            </a:r>
            <a:r>
              <a:rPr lang="zh-CN" altLang="en-US" sz="2400" dirty="0">
                <a:solidFill>
                  <a:srgbClr val="00B0F0"/>
                </a:solidFill>
              </a:rPr>
              <a:t>年当选美国工程院院士</a:t>
            </a:r>
          </a:p>
          <a:p>
            <a:pPr marL="342900" indent="-342900">
              <a:buFont typeface="Wingdings" panose="05000000000000000000" pitchFamily="2" charset="2"/>
              <a:buChar char="Ø"/>
            </a:pPr>
            <a:r>
              <a:rPr lang="en-US" altLang="zh-CN" sz="2400" dirty="0">
                <a:solidFill>
                  <a:srgbClr val="00B0F0"/>
                </a:solidFill>
              </a:rPr>
              <a:t>TensorFlow</a:t>
            </a:r>
            <a:r>
              <a:rPr lang="zh-CN" altLang="en-US" sz="2400" baseline="30000" dirty="0">
                <a:solidFill>
                  <a:srgbClr val="00B0F0"/>
                </a:solidFill>
              </a:rPr>
              <a:t> </a:t>
            </a:r>
            <a:r>
              <a:rPr lang="en-US" altLang="zh-CN" sz="2400" baseline="30000" dirty="0">
                <a:solidFill>
                  <a:srgbClr val="00B0F0"/>
                </a:solidFill>
              </a:rPr>
              <a:t>[5]</a:t>
            </a:r>
            <a:r>
              <a:rPr lang="zh-CN" altLang="en-US" sz="2400" dirty="0">
                <a:solidFill>
                  <a:srgbClr val="00B0F0"/>
                </a:solidFill>
              </a:rPr>
              <a:t>  人工智能学习系统 项目负责人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3501982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2074"/>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828261"/>
            <a:ext cx="10605247" cy="1457739"/>
          </a:xfrm>
        </p:spPr>
        <p:txBody>
          <a:bodyPr>
            <a:noAutofit/>
          </a:bodyPr>
          <a:lstStyle/>
          <a:p>
            <a:pPr lvl="1"/>
            <a:r>
              <a:rPr lang="zh-CN" altLang="en-US" dirty="0"/>
              <a:t>       一种递归回归模型，将整个预测过程划分成多个</a:t>
            </a:r>
            <a:r>
              <a:rPr lang="en-US" altLang="zh-CN" dirty="0"/>
              <a:t>Stage</a:t>
            </a:r>
            <a:r>
              <a:rPr lang="zh-CN" altLang="en-US" dirty="0"/>
              <a:t>，每一个</a:t>
            </a:r>
            <a:r>
              <a:rPr lang="en-US" altLang="zh-CN" dirty="0"/>
              <a:t>Stage</a:t>
            </a:r>
            <a:r>
              <a:rPr lang="zh-CN" altLang="en-US" dirty="0"/>
              <a:t>的</a:t>
            </a:r>
            <a:r>
              <a:rPr lang="en-US" altLang="zh-CN" dirty="0"/>
              <a:t>Model</a:t>
            </a:r>
            <a:r>
              <a:rPr lang="zh-CN" altLang="en-US" dirty="0"/>
              <a:t>基于</a:t>
            </a:r>
            <a:r>
              <a:rPr lang="en-US" altLang="zh-CN" dirty="0"/>
              <a:t>Key</a:t>
            </a:r>
            <a:r>
              <a:rPr lang="zh-CN" altLang="en-US" dirty="0"/>
              <a:t>作为</a:t>
            </a:r>
            <a:r>
              <a:rPr lang="en-US" altLang="zh-CN" dirty="0"/>
              <a:t>Input</a:t>
            </a:r>
            <a:r>
              <a:rPr lang="zh-CN" altLang="en-US" dirty="0"/>
              <a:t>，然后</a:t>
            </a:r>
            <a:r>
              <a:rPr lang="zh-CN" altLang="en-US" dirty="0">
                <a:solidFill>
                  <a:srgbClr val="FF0000"/>
                </a:solidFill>
              </a:rPr>
              <a:t>选择下一个</a:t>
            </a:r>
            <a:r>
              <a:rPr lang="en-US" altLang="zh-CN" dirty="0">
                <a:solidFill>
                  <a:srgbClr val="FF0000"/>
                </a:solidFill>
              </a:rPr>
              <a:t>Stage</a:t>
            </a:r>
            <a:r>
              <a:rPr lang="zh-CN" altLang="en-US" dirty="0">
                <a:solidFill>
                  <a:srgbClr val="FF0000"/>
                </a:solidFill>
              </a:rPr>
              <a:t>所对应的</a:t>
            </a:r>
            <a:r>
              <a:rPr lang="en-US" altLang="zh-CN" dirty="0">
                <a:solidFill>
                  <a:srgbClr val="FF0000"/>
                </a:solidFill>
              </a:rPr>
              <a:t>Model</a:t>
            </a:r>
            <a:r>
              <a:rPr lang="zh-CN" altLang="en-US" dirty="0"/>
              <a:t>，依次递归，直到最终的一个</a:t>
            </a:r>
            <a:r>
              <a:rPr lang="en-US" altLang="zh-CN" dirty="0"/>
              <a:t>Stage</a:t>
            </a:r>
            <a:r>
              <a:rPr lang="zh-CN" altLang="en-US" dirty="0"/>
              <a:t>能够预测出</a:t>
            </a:r>
            <a:r>
              <a:rPr lang="en-US" altLang="zh-CN" dirty="0"/>
              <a:t>Key</a:t>
            </a:r>
            <a:r>
              <a:rPr lang="zh-CN" altLang="en-US" dirty="0"/>
              <a:t>的数据位置（在限定的误差范围内）</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526" y="2620845"/>
            <a:ext cx="8050920" cy="4200110"/>
          </a:xfrm>
          <a:prstGeom prst="rect">
            <a:avLst/>
          </a:prstGeom>
        </p:spPr>
      </p:pic>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
        <p:nvSpPr>
          <p:cNvPr id="7" name="矩形 6"/>
          <p:cNvSpPr/>
          <p:nvPr/>
        </p:nvSpPr>
        <p:spPr>
          <a:xfrm>
            <a:off x="838199" y="2828074"/>
            <a:ext cx="2262189" cy="3416320"/>
          </a:xfrm>
          <a:prstGeom prst="rect">
            <a:avLst/>
          </a:prstGeom>
        </p:spPr>
        <p:txBody>
          <a:bodyPr wrap="square">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注意：</a:t>
            </a:r>
            <a:r>
              <a:rPr lang="en-US" altLang="zh-CN" sz="2400" dirty="0">
                <a:solidFill>
                  <a:srgbClr val="0070C0"/>
                </a:solidFill>
                <a:latin typeface="微软雅黑" panose="020B0503020204020204" pitchFamily="34" charset="-122"/>
                <a:ea typeface="微软雅黑" panose="020B0503020204020204" pitchFamily="34" charset="-122"/>
              </a:rPr>
              <a:t>RM</a:t>
            </a:r>
            <a:r>
              <a:rPr lang="zh-CN" altLang="en-US" sz="2400" dirty="0">
                <a:solidFill>
                  <a:srgbClr val="0070C0"/>
                </a:solidFill>
                <a:latin typeface="微软雅黑" panose="020B0503020204020204" pitchFamily="34" charset="-122"/>
                <a:ea typeface="微软雅黑" panose="020B0503020204020204" pitchFamily="34" charset="-122"/>
              </a:rPr>
              <a:t>索引</a:t>
            </a:r>
            <a:r>
              <a:rPr lang="zh-CN" altLang="en-US" sz="2400" dirty="0">
                <a:solidFill>
                  <a:srgbClr val="FF0000"/>
                </a:solidFill>
                <a:latin typeface="微软雅黑" panose="020B0503020204020204" pitchFamily="34" charset="-122"/>
                <a:ea typeface="微软雅黑" panose="020B0503020204020204" pitchFamily="34" charset="-122"/>
              </a:rPr>
              <a:t>并不是一棵树</a:t>
            </a:r>
            <a:r>
              <a:rPr lang="zh-CN" altLang="en-US" sz="2400" dirty="0">
                <a:solidFill>
                  <a:srgbClr val="0070C0"/>
                </a:solidFill>
                <a:latin typeface="微软雅黑" panose="020B0503020204020204" pitchFamily="34" charset="-122"/>
                <a:ea typeface="微软雅黑" panose="020B0503020204020204" pitchFamily="34" charset="-122"/>
              </a:rPr>
              <a:t>，例如 </a:t>
            </a:r>
            <a:r>
              <a:rPr lang="en-US" altLang="zh-CN" sz="2400" dirty="0">
                <a:solidFill>
                  <a:srgbClr val="0070C0"/>
                </a:solidFill>
                <a:latin typeface="微软雅黑" panose="020B0503020204020204" pitchFamily="34" charset="-122"/>
                <a:ea typeface="微软雅黑" panose="020B0503020204020204" pitchFamily="34" charset="-122"/>
              </a:rPr>
              <a:t>Model 2.1 </a:t>
            </a:r>
            <a:r>
              <a:rPr lang="zh-CN" altLang="en-US" sz="2400" dirty="0">
                <a:solidFill>
                  <a:srgbClr val="0070C0"/>
                </a:solidFill>
                <a:latin typeface="微软雅黑" panose="020B0503020204020204" pitchFamily="34" charset="-122"/>
                <a:ea typeface="微软雅黑" panose="020B0503020204020204" pitchFamily="34" charset="-122"/>
              </a:rPr>
              <a:t>和 </a:t>
            </a:r>
            <a:r>
              <a:rPr lang="en-US" altLang="zh-CN" sz="2400" dirty="0">
                <a:solidFill>
                  <a:srgbClr val="0070C0"/>
                </a:solidFill>
                <a:latin typeface="微软雅黑" panose="020B0503020204020204" pitchFamily="34" charset="-122"/>
                <a:ea typeface="微软雅黑" panose="020B0503020204020204" pitchFamily="34" charset="-122"/>
              </a:rPr>
              <a:t>2.2 </a:t>
            </a:r>
            <a:r>
              <a:rPr lang="zh-CN" altLang="en-US" sz="2400" dirty="0">
                <a:solidFill>
                  <a:srgbClr val="0070C0"/>
                </a:solidFill>
                <a:latin typeface="微软雅黑" panose="020B0503020204020204" pitchFamily="34" charset="-122"/>
                <a:ea typeface="微软雅黑" panose="020B0503020204020204" pitchFamily="34" charset="-122"/>
              </a:rPr>
              <a:t>都可以选择 </a:t>
            </a:r>
            <a:r>
              <a:rPr lang="en-US" altLang="zh-CN" sz="2400" dirty="0">
                <a:solidFill>
                  <a:srgbClr val="0070C0"/>
                </a:solidFill>
                <a:latin typeface="微软雅黑" panose="020B0503020204020204" pitchFamily="34" charset="-122"/>
                <a:ea typeface="微软雅黑" panose="020B0503020204020204" pitchFamily="34" charset="-122"/>
              </a:rPr>
              <a:t>Model 3.2 </a:t>
            </a:r>
            <a:r>
              <a:rPr lang="zh-CN" altLang="en-US" sz="2400" dirty="0">
                <a:solidFill>
                  <a:srgbClr val="0070C0"/>
                </a:solidFill>
                <a:latin typeface="微软雅黑" panose="020B0503020204020204" pitchFamily="34" charset="-122"/>
                <a:ea typeface="微软雅黑" panose="020B0503020204020204" pitchFamily="34" charset="-122"/>
              </a:rPr>
              <a:t>作为下一层的分类模型。</a:t>
            </a:r>
          </a:p>
          <a:p>
            <a:r>
              <a:rPr lang="zh-CN" altLang="en-US" sz="2400" dirty="0">
                <a:solidFill>
                  <a:srgbClr val="0070C0"/>
                </a:solidFill>
                <a:latin typeface="微软雅黑" panose="020B0503020204020204" pitchFamily="34" charset="-122"/>
                <a:ea typeface="微软雅黑" panose="020B0503020204020204" pitchFamily="34" charset="-122"/>
              </a:rPr>
              <a:t/>
            </a:r>
            <a:br>
              <a:rPr lang="zh-CN" altLang="en-US" sz="2400" dirty="0">
                <a:solidFill>
                  <a:srgbClr val="0070C0"/>
                </a:solidFill>
                <a:latin typeface="微软雅黑" panose="020B0503020204020204" pitchFamily="34" charset="-122"/>
                <a:ea typeface="微软雅黑" panose="020B0503020204020204" pitchFamily="34" charset="-122"/>
              </a:rPr>
            </a:b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853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5319"/>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746669"/>
            <a:ext cx="10605247" cy="5156200"/>
          </a:xfrm>
        </p:spPr>
        <p:txBody>
          <a:bodyPr>
            <a:noAutofit/>
          </a:bodyPr>
          <a:lstStyle/>
          <a:p>
            <a:pPr lvl="1"/>
            <a:r>
              <a:rPr lang="en-US" altLang="zh-CN" dirty="0"/>
              <a:t>RM-Index</a:t>
            </a:r>
            <a:r>
              <a:rPr lang="zh-CN" altLang="en-US" dirty="0"/>
              <a:t>优点：</a:t>
            </a:r>
            <a:endParaRPr lang="en-US" altLang="zh-CN" dirty="0"/>
          </a:p>
          <a:p>
            <a:pPr marL="342900" lvl="1" indent="-342900">
              <a:buFont typeface="Wingdings" panose="05000000000000000000" pitchFamily="2" charset="2"/>
              <a:buChar char="Ø"/>
            </a:pPr>
            <a:r>
              <a:rPr lang="zh-CN" altLang="en-US" dirty="0"/>
              <a:t>充分考虑了数据的</a:t>
            </a:r>
            <a:r>
              <a:rPr lang="zh-CN" altLang="en-US" dirty="0">
                <a:solidFill>
                  <a:srgbClr val="FF0000"/>
                </a:solidFill>
              </a:rPr>
              <a:t>全局分布</a:t>
            </a:r>
            <a:r>
              <a:rPr lang="zh-CN" altLang="en-US" dirty="0"/>
              <a:t>；</a:t>
            </a:r>
            <a:endParaRPr lang="en-US" altLang="zh-CN" dirty="0"/>
          </a:p>
          <a:p>
            <a:pPr marL="342900" lvl="1" indent="-342900">
              <a:buFont typeface="Wingdings" panose="05000000000000000000" pitchFamily="2" charset="2"/>
              <a:buChar char="Ø"/>
            </a:pPr>
            <a:r>
              <a:rPr lang="zh-CN" altLang="en-US" dirty="0"/>
              <a:t>每一步迭代都将预测空间划分成了更小的子区间，类似于</a:t>
            </a:r>
            <a:r>
              <a:rPr lang="en-US" altLang="zh-CN" dirty="0"/>
              <a:t>B-Tree</a:t>
            </a:r>
            <a:r>
              <a:rPr lang="zh-CN" altLang="en-US" dirty="0"/>
              <a:t>或决策树的思路，从而通过</a:t>
            </a:r>
            <a:r>
              <a:rPr lang="zh-CN" altLang="en-US" dirty="0">
                <a:solidFill>
                  <a:srgbClr val="FF0000"/>
                </a:solidFill>
              </a:rPr>
              <a:t>有限几步迭代</a:t>
            </a:r>
            <a:r>
              <a:rPr lang="zh-CN" altLang="en-US" dirty="0"/>
              <a:t>就可锁定最终的数据位置；</a:t>
            </a:r>
            <a:endParaRPr lang="en-US" altLang="zh-CN" dirty="0"/>
          </a:p>
          <a:p>
            <a:pPr marL="342900" lvl="1" indent="-342900">
              <a:buFont typeface="Wingdings" panose="05000000000000000000" pitchFamily="2" charset="2"/>
              <a:buChar char="Ø"/>
            </a:pPr>
            <a:r>
              <a:rPr lang="zh-CN" altLang="en-US" dirty="0">
                <a:solidFill>
                  <a:srgbClr val="FF0000"/>
                </a:solidFill>
              </a:rPr>
              <a:t>迭代过程</a:t>
            </a:r>
            <a:r>
              <a:rPr lang="zh-CN" altLang="en-US" dirty="0"/>
              <a:t>中没有任何</a:t>
            </a:r>
            <a:r>
              <a:rPr lang="zh-CN" altLang="en-US" dirty="0">
                <a:solidFill>
                  <a:srgbClr val="FF0000"/>
                </a:solidFill>
              </a:rPr>
              <a:t>数据搜索</a:t>
            </a:r>
            <a:r>
              <a:rPr lang="zh-CN" altLang="en-US" dirty="0"/>
              <a:t>操作；</a:t>
            </a:r>
            <a:endParaRPr lang="en-US" altLang="zh-CN" dirty="0"/>
          </a:p>
          <a:p>
            <a:pPr marL="342900" lvl="1" indent="-342900">
              <a:buFont typeface="Wingdings" panose="05000000000000000000" pitchFamily="2" charset="2"/>
              <a:buChar char="Ø"/>
            </a:pPr>
            <a:r>
              <a:rPr lang="zh-CN" altLang="en-US" dirty="0"/>
              <a:t>能够</a:t>
            </a:r>
            <a:r>
              <a:rPr lang="zh-CN" altLang="en-US" dirty="0">
                <a:solidFill>
                  <a:srgbClr val="FF0000"/>
                </a:solidFill>
              </a:rPr>
              <a:t>相对于</a:t>
            </a:r>
            <a:r>
              <a:rPr lang="en-US" altLang="zh-CN" dirty="0">
                <a:solidFill>
                  <a:srgbClr val="FF0000"/>
                </a:solidFill>
              </a:rPr>
              <a:t>B</a:t>
            </a:r>
            <a:r>
              <a:rPr lang="zh-CN" altLang="en-US" dirty="0">
                <a:solidFill>
                  <a:srgbClr val="FF0000"/>
                </a:solidFill>
              </a:rPr>
              <a:t>树更节省空间</a:t>
            </a:r>
            <a:endParaRPr lang="en-US" altLang="zh-CN" dirty="0">
              <a:solidFill>
                <a:srgbClr val="FF0000"/>
              </a:solidFill>
            </a:endParaRPr>
          </a:p>
          <a:p>
            <a:pPr lvl="1"/>
            <a:r>
              <a:rPr lang="en-US" altLang="zh-CN" dirty="0"/>
              <a:t>       </a:t>
            </a:r>
            <a:r>
              <a:rPr lang="en-US" altLang="zh-CN" dirty="0">
                <a:solidFill>
                  <a:srgbClr val="0070C0"/>
                </a:solidFill>
              </a:rPr>
              <a:t>B </a:t>
            </a:r>
            <a:r>
              <a:rPr lang="zh-CN" altLang="en-US" dirty="0">
                <a:solidFill>
                  <a:srgbClr val="0070C0"/>
                </a:solidFill>
              </a:rPr>
              <a:t>树是基于比较的查找，结点要保存 </a:t>
            </a:r>
            <a:r>
              <a:rPr lang="en-US" altLang="zh-CN" dirty="0">
                <a:solidFill>
                  <a:srgbClr val="0070C0"/>
                </a:solidFill>
              </a:rPr>
              <a:t>key </a:t>
            </a:r>
            <a:r>
              <a:rPr lang="zh-CN" altLang="en-US" dirty="0">
                <a:solidFill>
                  <a:srgbClr val="0070C0"/>
                </a:solidFill>
              </a:rPr>
              <a:t>的内容，</a:t>
            </a:r>
            <a:r>
              <a:rPr lang="en-US" altLang="zh-CN" dirty="0">
                <a:solidFill>
                  <a:srgbClr val="0070C0"/>
                </a:solidFill>
              </a:rPr>
              <a:t>key </a:t>
            </a:r>
            <a:r>
              <a:rPr lang="zh-CN" altLang="en-US" dirty="0">
                <a:solidFill>
                  <a:srgbClr val="0070C0"/>
                </a:solidFill>
              </a:rPr>
              <a:t>越多索引越大，而神经网络没有这种局限性。</a:t>
            </a:r>
            <a:endParaRPr lang="en-US" altLang="zh-CN" dirty="0"/>
          </a:p>
          <a:p>
            <a:pPr marL="342900" lvl="1" indent="-342900">
              <a:buFont typeface="Wingdings" panose="05000000000000000000" pitchFamily="2" charset="2"/>
              <a:buChar char="Ø"/>
            </a:pPr>
            <a:r>
              <a:rPr lang="zh-CN" altLang="en-US" dirty="0"/>
              <a:t>可以采用</a:t>
            </a:r>
            <a:r>
              <a:rPr lang="zh-CN" altLang="en-US" dirty="0">
                <a:solidFill>
                  <a:srgbClr val="FF0000"/>
                </a:solidFill>
              </a:rPr>
              <a:t>混合索引模型</a:t>
            </a:r>
            <a:r>
              <a:rPr lang="zh-CN" altLang="en-US" dirty="0"/>
              <a:t>：高层模型可以采用神经网络，底层可以采用一个简单的线性回归模型，甚至可以直接使用</a:t>
            </a:r>
            <a:r>
              <a:rPr lang="en-US" altLang="zh-CN" dirty="0"/>
              <a:t>B-Tree</a:t>
            </a:r>
            <a:r>
              <a:rPr lang="zh-CN" altLang="en-US" dirty="0"/>
              <a:t>索引；</a:t>
            </a:r>
            <a:endParaRPr lang="en-US" altLang="zh-CN" dirty="0"/>
          </a:p>
          <a:p>
            <a:pPr lvl="1"/>
            <a:r>
              <a:rPr lang="zh-CN" altLang="en-US" dirty="0">
                <a:solidFill>
                  <a:srgbClr val="0070C0"/>
                </a:solidFill>
              </a:rPr>
              <a:t>       混合索引模型可以有效确保</a:t>
            </a:r>
            <a:r>
              <a:rPr lang="en-US" altLang="zh-CN" dirty="0">
                <a:solidFill>
                  <a:srgbClr val="0070C0"/>
                </a:solidFill>
              </a:rPr>
              <a:t>RM-Index</a:t>
            </a:r>
            <a:r>
              <a:rPr lang="zh-CN" altLang="en-US" dirty="0">
                <a:solidFill>
                  <a:srgbClr val="0070C0"/>
                </a:solidFill>
              </a:rPr>
              <a:t>在最坏情况下的性能也不会弱于</a:t>
            </a:r>
            <a:r>
              <a:rPr lang="en-US" altLang="zh-CN" dirty="0">
                <a:solidFill>
                  <a:srgbClr val="0070C0"/>
                </a:solidFill>
              </a:rPr>
              <a:t>B-Tree</a:t>
            </a:r>
            <a:r>
              <a:rPr lang="zh-CN" altLang="en-US" dirty="0">
                <a:solidFill>
                  <a:srgbClr val="0070C0"/>
                </a:solidFill>
              </a:rPr>
              <a:t>索引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Tree>
    <p:extLst>
      <p:ext uri="{BB962C8B-B14F-4D97-AF65-F5344CB8AC3E}">
        <p14:creationId xmlns:p14="http://schemas.microsoft.com/office/powerpoint/2010/main" val="1690970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索引的训练过程：</a:t>
            </a:r>
            <a:endParaRPr lang="en-US" altLang="zh-CN" sz="2200" dirty="0"/>
          </a:p>
          <a:p>
            <a:r>
              <a:rPr lang="en-US" altLang="zh-CN" sz="2400" dirty="0"/>
              <a:t>1. </a:t>
            </a:r>
            <a:r>
              <a:rPr lang="zh-CN" altLang="en-US" sz="2400" dirty="0"/>
              <a:t>固定整个 </a:t>
            </a:r>
            <a:r>
              <a:rPr lang="en-US" altLang="zh-CN" sz="2400" dirty="0"/>
              <a:t>RM-Index </a:t>
            </a:r>
            <a:r>
              <a:rPr lang="zh-CN" altLang="en-US" sz="2400" dirty="0"/>
              <a:t>的结构，包括层数、每层 </a:t>
            </a:r>
            <a:r>
              <a:rPr lang="en-US" altLang="zh-CN" sz="2400" dirty="0"/>
              <a:t>Model </a:t>
            </a:r>
            <a:r>
              <a:rPr lang="zh-CN" altLang="en-US" sz="2400" dirty="0"/>
              <a:t>数量等；</a:t>
            </a:r>
          </a:p>
          <a:p>
            <a:r>
              <a:rPr lang="en-US" altLang="zh-CN" sz="2400" dirty="0"/>
              <a:t>2. </a:t>
            </a:r>
            <a:r>
              <a:rPr lang="zh-CN" altLang="en-US" sz="2400" dirty="0"/>
              <a:t>用全部数据训练根节点，然后用根节点分类后的数据训练第二层模型，再用第二层分类后的数据训练第三层；</a:t>
            </a:r>
          </a:p>
          <a:p>
            <a:r>
              <a:rPr lang="en-US" altLang="zh-CN" sz="2400" dirty="0"/>
              <a:t>3. </a:t>
            </a:r>
            <a:r>
              <a:rPr lang="zh-CN" altLang="en-US" sz="2400" dirty="0"/>
              <a:t>对于第三层（叶节点），</a:t>
            </a:r>
            <a:r>
              <a:rPr lang="zh-CN" altLang="en-US" sz="2400" dirty="0">
                <a:solidFill>
                  <a:srgbClr val="FF0000"/>
                </a:solidFill>
              </a:rPr>
              <a:t>如果最大误差大于预设的阈值，就换成 </a:t>
            </a:r>
            <a:r>
              <a:rPr lang="en-US" altLang="zh-CN" sz="2400" dirty="0">
                <a:solidFill>
                  <a:srgbClr val="FF0000"/>
                </a:solidFill>
              </a:rPr>
              <a:t>B </a:t>
            </a:r>
            <a:r>
              <a:rPr lang="zh-CN" altLang="en-US" sz="2400" dirty="0">
                <a:solidFill>
                  <a:srgbClr val="FF0000"/>
                </a:solidFill>
              </a:rPr>
              <a:t>树</a:t>
            </a:r>
            <a:r>
              <a:rPr lang="zh-CN" altLang="en-US" sz="2400" dirty="0"/>
              <a:t>。</a:t>
            </a:r>
          </a:p>
          <a:p>
            <a:r>
              <a:rPr lang="en-US" altLang="zh-CN" sz="2400" dirty="0"/>
              <a:t>       RM</a:t>
            </a:r>
            <a:r>
              <a:rPr lang="zh-CN" altLang="en-US" sz="2400" dirty="0"/>
              <a:t>索引实现最后选用了</a:t>
            </a:r>
            <a:r>
              <a:rPr lang="zh-CN" altLang="en-US" sz="2400" dirty="0">
                <a:solidFill>
                  <a:srgbClr val="FF0000"/>
                </a:solidFill>
              </a:rPr>
              <a:t>两种模型</a:t>
            </a:r>
            <a:r>
              <a:rPr lang="zh-CN" altLang="en-US" sz="2400" dirty="0"/>
              <a:t>：简单的</a:t>
            </a:r>
            <a:r>
              <a:rPr lang="zh-CN" altLang="en-US" sz="2400" dirty="0">
                <a:solidFill>
                  <a:srgbClr val="FF0000"/>
                </a:solidFill>
              </a:rPr>
              <a:t>神经网络</a:t>
            </a:r>
            <a:r>
              <a:rPr lang="zh-CN" altLang="en-US" sz="2400" dirty="0"/>
              <a:t>（</a:t>
            </a:r>
            <a:r>
              <a:rPr lang="en-US" altLang="zh-CN" sz="2400" dirty="0"/>
              <a:t>0</a:t>
            </a:r>
            <a:r>
              <a:rPr lang="zh-CN" altLang="en-US" sz="2400" dirty="0"/>
              <a:t>～</a:t>
            </a:r>
            <a:r>
              <a:rPr lang="en-US" altLang="zh-CN" sz="2400" dirty="0"/>
              <a:t>2 </a:t>
            </a:r>
            <a:r>
              <a:rPr lang="zh-CN" altLang="en-US" sz="2400" dirty="0"/>
              <a:t>层全连接的 隐藏层，</a:t>
            </a:r>
            <a:r>
              <a:rPr lang="en-US" altLang="zh-CN" sz="2400" dirty="0"/>
              <a:t>ReLU</a:t>
            </a:r>
            <a:r>
              <a:rPr lang="zh-CN" altLang="en-US" sz="2400" dirty="0"/>
              <a:t>激活函数，每层最多</a:t>
            </a:r>
            <a:r>
              <a:rPr lang="en-US" altLang="zh-CN" sz="2400" dirty="0"/>
              <a:t>32</a:t>
            </a:r>
            <a:r>
              <a:rPr lang="zh-CN" altLang="en-US" sz="2400" dirty="0"/>
              <a:t>个神经元），当叶节点的神经网络模型错误率超过阈值时，替换成 </a:t>
            </a:r>
            <a:r>
              <a:rPr lang="en-US" altLang="zh-CN" sz="2400" dirty="0">
                <a:solidFill>
                  <a:srgbClr val="FF0000"/>
                </a:solidFill>
              </a:rPr>
              <a:t>B </a:t>
            </a:r>
            <a:r>
              <a:rPr lang="zh-CN" altLang="en-US" sz="2400" dirty="0">
                <a:solidFill>
                  <a:srgbClr val="FF0000"/>
                </a:solidFill>
              </a:rPr>
              <a:t>树</a:t>
            </a:r>
            <a:r>
              <a:rPr lang="zh-CN" altLang="en-US" sz="2400" dirty="0"/>
              <a:t>。</a:t>
            </a:r>
            <a:endParaRPr lang="en-US" altLang="zh-CN" sz="2400" dirty="0"/>
          </a:p>
          <a:p>
            <a:r>
              <a:rPr lang="zh-CN" altLang="en-US" sz="2400" dirty="0"/>
              <a:t>       步骤</a:t>
            </a:r>
            <a:r>
              <a:rPr lang="en-US" altLang="zh-CN" sz="2400" dirty="0"/>
              <a:t>3</a:t>
            </a:r>
            <a:r>
              <a:rPr lang="zh-CN" altLang="en-US" sz="2400" dirty="0"/>
              <a:t>使</a:t>
            </a:r>
            <a:r>
              <a:rPr lang="en-US" altLang="zh-CN" sz="2400" dirty="0"/>
              <a:t>RM-Index </a:t>
            </a:r>
            <a:r>
              <a:rPr lang="zh-CN" altLang="en-US" sz="2400" dirty="0"/>
              <a:t>的</a:t>
            </a:r>
            <a:r>
              <a:rPr lang="zh-CN" altLang="en-US" sz="2400" dirty="0">
                <a:solidFill>
                  <a:srgbClr val="FF0000"/>
                </a:solidFill>
              </a:rPr>
              <a:t>分类能力有了下界</a:t>
            </a:r>
            <a:r>
              <a:rPr lang="zh-CN" altLang="en-US" sz="2400" dirty="0"/>
              <a:t>，即使面对纯噪声数据（毫无规律可循），</a:t>
            </a:r>
            <a:r>
              <a:rPr lang="zh-CN" altLang="en-US" sz="2400" dirty="0">
                <a:solidFill>
                  <a:srgbClr val="FF0000"/>
                </a:solidFill>
              </a:rPr>
              <a:t>至少能和</a:t>
            </a:r>
            <a:r>
              <a:rPr lang="en-US" altLang="zh-CN" sz="2400" dirty="0">
                <a:solidFill>
                  <a:srgbClr val="FF0000"/>
                </a:solidFill>
              </a:rPr>
              <a:t>B</a:t>
            </a:r>
            <a:r>
              <a:rPr lang="zh-CN" altLang="en-US" sz="2400" dirty="0">
                <a:solidFill>
                  <a:srgbClr val="FF0000"/>
                </a:solidFill>
              </a:rPr>
              <a:t>树保持相当的性能</a:t>
            </a:r>
            <a:r>
              <a:rPr lang="zh-CN" altLang="en-US" sz="2400" dirty="0"/>
              <a:t>。</a:t>
            </a:r>
            <a:endParaRPr lang="en-US" altLang="zh-CN" sz="2400" dirty="0"/>
          </a:p>
          <a:p>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943271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400" b="1" dirty="0"/>
              <a:t>索引的局限性：</a:t>
            </a:r>
            <a:endParaRPr lang="en-US" altLang="zh-CN" sz="2400" dirty="0"/>
          </a:p>
          <a:p>
            <a:pPr marL="342900" indent="-342900">
              <a:buFont typeface="Wingdings" panose="05000000000000000000" pitchFamily="2" charset="2"/>
              <a:buChar char="Ø"/>
            </a:pPr>
            <a:r>
              <a:rPr lang="zh-CN" altLang="en-US" sz="2400" dirty="0"/>
              <a:t>索引模型的泛化性问题，随着数据的变化，索引的性能可能不稳定；</a:t>
            </a:r>
            <a:endParaRPr lang="en-US" altLang="zh-CN" sz="2400" dirty="0"/>
          </a:p>
          <a:p>
            <a:pPr marL="342900" indent="-342900">
              <a:buFont typeface="Wingdings" panose="05000000000000000000" pitchFamily="2" charset="2"/>
              <a:buChar char="Ø"/>
            </a:pPr>
            <a:r>
              <a:rPr lang="zh-CN" altLang="en-US" sz="2400" dirty="0"/>
              <a:t>索引的维护（增／删／改）代价可能不稳定，神经网络模型的重新训练代价难以估计。</a:t>
            </a:r>
            <a:endParaRPr lang="en-US" altLang="zh-CN" sz="2400" dirty="0"/>
          </a:p>
          <a:p>
            <a:endParaRPr lang="zh-CN" altLang="en-US" sz="2400" dirty="0"/>
          </a:p>
          <a:p>
            <a:r>
              <a:rPr lang="zh-CN" altLang="en-US" sz="2400" dirty="0"/>
              <a:t>应对模型重新训练需求的简单而有效策略：</a:t>
            </a:r>
            <a:endParaRPr lang="en-US" altLang="zh-CN" sz="2400" dirty="0"/>
          </a:p>
          <a:p>
            <a:r>
              <a:rPr lang="en-US" altLang="zh-CN" sz="2400" dirty="0"/>
              <a:t>    </a:t>
            </a:r>
            <a:r>
              <a:rPr lang="zh-CN" altLang="en-US" sz="2400" dirty="0"/>
              <a:t>把变更数据累积起来达到一定规模时，启动</a:t>
            </a:r>
            <a:r>
              <a:rPr lang="zh-CN" altLang="en-US" sz="2400" dirty="0">
                <a:solidFill>
                  <a:srgbClr val="FF0000"/>
                </a:solidFill>
              </a:rPr>
              <a:t>批量训练</a:t>
            </a:r>
            <a:r>
              <a:rPr lang="zh-CN" altLang="en-US" sz="2400" dirty="0"/>
              <a:t>；</a:t>
            </a:r>
          </a:p>
          <a:p>
            <a:r>
              <a:rPr lang="zh-CN" altLang="en-US" sz="2400" dirty="0"/>
              <a:t>    采用热启动等加速训练的方法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56212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其他基于学习的索引思路：</a:t>
            </a:r>
            <a:endParaRPr lang="en-US" altLang="zh-CN" sz="2200" b="1" dirty="0"/>
          </a:p>
          <a:p>
            <a:pPr marL="342900" indent="-342900">
              <a:buFont typeface="Wingdings" panose="05000000000000000000" pitchFamily="2" charset="2"/>
              <a:buChar char="Ø"/>
            </a:pPr>
            <a:r>
              <a:rPr lang="zh-CN" altLang="en-US" sz="2200" dirty="0"/>
              <a:t>基于哈希索引的策略，利用数据的某些内在特征，用 </a:t>
            </a:r>
            <a:r>
              <a:rPr lang="en-US" altLang="zh-CN" sz="2200" dirty="0"/>
              <a:t>RM-Index </a:t>
            </a:r>
            <a:r>
              <a:rPr lang="zh-CN" altLang="en-US" sz="2200" dirty="0"/>
              <a:t>模型</a:t>
            </a:r>
            <a:r>
              <a:rPr lang="zh-CN" altLang="en-US" sz="2200" dirty="0">
                <a:solidFill>
                  <a:srgbClr val="FF0000"/>
                </a:solidFill>
              </a:rPr>
              <a:t>替换掉索引中的</a:t>
            </a:r>
            <a:r>
              <a:rPr lang="en-US" altLang="zh-CN" sz="2200" dirty="0">
                <a:solidFill>
                  <a:srgbClr val="FF0000"/>
                </a:solidFill>
              </a:rPr>
              <a:t>hash</a:t>
            </a:r>
            <a:r>
              <a:rPr lang="zh-CN" altLang="en-US" sz="2200" dirty="0">
                <a:solidFill>
                  <a:srgbClr val="FF0000"/>
                </a:solidFill>
              </a:rPr>
              <a:t>函数</a:t>
            </a:r>
            <a:r>
              <a:rPr lang="zh-CN" altLang="en-US" sz="2200" dirty="0"/>
              <a:t>，从而找到一个最均匀（</a:t>
            </a:r>
            <a:r>
              <a:rPr lang="en-US" altLang="zh-CN" sz="2200" dirty="0"/>
              <a:t>uniform</a:t>
            </a:r>
            <a:r>
              <a:rPr lang="zh-CN" altLang="en-US" sz="2200" dirty="0"/>
              <a:t>）的映射方式，而不是用哈希彻底随机化。</a:t>
            </a:r>
            <a:endParaRPr lang="en-US" altLang="zh-CN" sz="2200" dirty="0"/>
          </a:p>
          <a:p>
            <a:pPr marL="342900" indent="-342900">
              <a:buFont typeface="Wingdings" panose="05000000000000000000" pitchFamily="2" charset="2"/>
              <a:buChar char="Ø"/>
            </a:pPr>
            <a:r>
              <a:rPr lang="zh-CN" altLang="en-US" sz="2200" dirty="0"/>
              <a:t>中间层优化策略，利用</a:t>
            </a:r>
            <a:r>
              <a:rPr lang="zh-CN" altLang="en-US" sz="2200" dirty="0">
                <a:solidFill>
                  <a:srgbClr val="FF0000"/>
                </a:solidFill>
              </a:rPr>
              <a:t>聚类算法</a:t>
            </a:r>
            <a:r>
              <a:rPr lang="zh-CN" altLang="en-US" sz="2200" dirty="0"/>
              <a:t>将数据集按照数据的聚集方式划分为</a:t>
            </a:r>
            <a:r>
              <a:rPr lang="zh-CN" altLang="en-US" sz="2200" dirty="0">
                <a:solidFill>
                  <a:srgbClr val="FF0000"/>
                </a:solidFill>
              </a:rPr>
              <a:t>多个数据区域</a:t>
            </a:r>
            <a:r>
              <a:rPr lang="en-US" altLang="zh-CN" sz="2200" dirty="0"/>
              <a:t>, </a:t>
            </a:r>
            <a:r>
              <a:rPr lang="zh-CN" altLang="en-US" sz="2200" dirty="0"/>
              <a:t>使得在每一个数据区域内部</a:t>
            </a:r>
            <a:r>
              <a:rPr lang="en-US" altLang="zh-CN" sz="2200" dirty="0"/>
              <a:t>, </a:t>
            </a:r>
            <a:r>
              <a:rPr lang="zh-CN" altLang="en-US" sz="2200" dirty="0"/>
              <a:t>数据分布尽可能相同</a:t>
            </a:r>
            <a:r>
              <a:rPr lang="en-US" altLang="zh-CN" sz="2200" dirty="0"/>
              <a:t>; </a:t>
            </a:r>
            <a:r>
              <a:rPr lang="zh-CN" altLang="en-US" sz="2200" dirty="0"/>
              <a:t>对于每一个数据区域</a:t>
            </a:r>
            <a:r>
              <a:rPr lang="en-US" altLang="zh-CN" sz="2200" dirty="0"/>
              <a:t>, </a:t>
            </a:r>
            <a:r>
              <a:rPr lang="zh-CN" altLang="en-US" sz="2200" dirty="0"/>
              <a:t>分别利用神经网络对其进行训练</a:t>
            </a:r>
            <a:r>
              <a:rPr lang="en-US" altLang="zh-CN" sz="2200" dirty="0"/>
              <a:t>, </a:t>
            </a:r>
            <a:r>
              <a:rPr lang="zh-CN" altLang="en-US" sz="2200" dirty="0"/>
              <a:t>使网络能够对该数据区域的分布得到一个比较好的拟合</a:t>
            </a:r>
            <a:endParaRPr lang="en-US" altLang="zh-CN" sz="2200" dirty="0"/>
          </a:p>
          <a:p>
            <a:pPr marL="342900" indent="-342900">
              <a:buFont typeface="Wingdings" panose="05000000000000000000" pitchFamily="2" charset="2"/>
              <a:buChar char="Ø"/>
            </a:pPr>
            <a:r>
              <a:rPr lang="zh-CN" altLang="en-US" sz="2200" dirty="0"/>
              <a:t>在神经网络</a:t>
            </a:r>
            <a:r>
              <a:rPr lang="zh-CN" altLang="en-US" sz="2200" dirty="0">
                <a:solidFill>
                  <a:srgbClr val="FF0000"/>
                </a:solidFill>
              </a:rPr>
              <a:t>训练阶段</a:t>
            </a:r>
            <a:r>
              <a:rPr lang="en-US" altLang="zh-CN" sz="2200" dirty="0"/>
              <a:t>, </a:t>
            </a:r>
            <a:r>
              <a:rPr lang="zh-CN" altLang="en-US" sz="2200" dirty="0"/>
              <a:t>重点关注</a:t>
            </a:r>
            <a:r>
              <a:rPr lang="zh-CN" altLang="en-US" sz="2200" dirty="0">
                <a:solidFill>
                  <a:srgbClr val="FF0000"/>
                </a:solidFill>
              </a:rPr>
              <a:t>访问频率高的热点数据</a:t>
            </a:r>
            <a:r>
              <a:rPr lang="en-US" altLang="zh-CN" sz="2200" dirty="0"/>
              <a:t>, </a:t>
            </a:r>
            <a:r>
              <a:rPr lang="zh-CN" altLang="en-US" sz="2200" dirty="0"/>
              <a:t>从而使神经网络对这些数据的预测精度更高</a:t>
            </a:r>
            <a:endParaRPr lang="en-US" altLang="zh-CN" sz="2200" dirty="0"/>
          </a:p>
          <a:p>
            <a:r>
              <a:rPr lang="zh-CN" altLang="en-US" sz="2200" i="1" dirty="0">
                <a:solidFill>
                  <a:srgbClr val="0070C0"/>
                </a:solidFill>
              </a:rPr>
              <a:t>高远宁</a:t>
            </a:r>
            <a:r>
              <a:rPr lang="en-US" altLang="zh-CN" sz="2200" i="1" dirty="0">
                <a:solidFill>
                  <a:srgbClr val="0070C0"/>
                </a:solidFill>
              </a:rPr>
              <a:t>, </a:t>
            </a:r>
            <a:r>
              <a:rPr lang="zh-CN" altLang="en-US" sz="2200" i="1" dirty="0">
                <a:solidFill>
                  <a:srgbClr val="0070C0"/>
                </a:solidFill>
              </a:rPr>
              <a:t>叶金标</a:t>
            </a:r>
            <a:r>
              <a:rPr lang="en-US" altLang="zh-CN" sz="2200" i="1" dirty="0">
                <a:solidFill>
                  <a:srgbClr val="0070C0"/>
                </a:solidFill>
              </a:rPr>
              <a:t>, </a:t>
            </a:r>
            <a:r>
              <a:rPr lang="zh-CN" altLang="en-US" sz="2200" i="1" dirty="0">
                <a:solidFill>
                  <a:srgbClr val="0070C0"/>
                </a:solidFill>
              </a:rPr>
              <a:t>杨念祖</a:t>
            </a:r>
            <a:r>
              <a:rPr lang="en-US" altLang="zh-CN" sz="2200" i="1" dirty="0">
                <a:solidFill>
                  <a:srgbClr val="0070C0"/>
                </a:solidFill>
              </a:rPr>
              <a:t>, </a:t>
            </a:r>
            <a:r>
              <a:rPr lang="zh-CN" altLang="en-US" sz="2200" i="1" dirty="0">
                <a:solidFill>
                  <a:srgbClr val="0070C0"/>
                </a:solidFill>
              </a:rPr>
              <a:t>高晓沨</a:t>
            </a:r>
            <a:r>
              <a:rPr lang="en-US" altLang="zh-CN" sz="2200" i="1" dirty="0">
                <a:solidFill>
                  <a:srgbClr val="0070C0"/>
                </a:solidFill>
              </a:rPr>
              <a:t>, </a:t>
            </a:r>
            <a:r>
              <a:rPr lang="zh-CN" altLang="en-US" sz="2200" i="1" dirty="0">
                <a:solidFill>
                  <a:srgbClr val="0070C0"/>
                </a:solidFill>
              </a:rPr>
              <a:t>陈贵海</a:t>
            </a:r>
            <a:r>
              <a:rPr lang="en-US" altLang="zh-CN" sz="2200" i="1" dirty="0">
                <a:solidFill>
                  <a:srgbClr val="0070C0"/>
                </a:solidFill>
              </a:rPr>
              <a:t>. </a:t>
            </a:r>
            <a:r>
              <a:rPr lang="zh-CN" altLang="en-US" sz="2200" i="1" dirty="0">
                <a:solidFill>
                  <a:srgbClr val="0070C0"/>
                </a:solidFill>
              </a:rPr>
              <a:t>基于中间层的可扩展学习索引技术</a:t>
            </a:r>
            <a:r>
              <a:rPr lang="en-US" altLang="zh-CN" sz="2200" i="1" dirty="0">
                <a:solidFill>
                  <a:srgbClr val="0070C0"/>
                </a:solidFill>
              </a:rPr>
              <a:t>[J]. </a:t>
            </a:r>
            <a:r>
              <a:rPr lang="zh-CN" altLang="en-US" sz="2200" i="1" dirty="0">
                <a:solidFill>
                  <a:srgbClr val="0070C0"/>
                </a:solidFill>
              </a:rPr>
              <a:t>软件学报</a:t>
            </a:r>
            <a:r>
              <a:rPr lang="en-US" altLang="zh-CN" sz="2200" i="1" dirty="0">
                <a:solidFill>
                  <a:srgbClr val="0070C0"/>
                </a:solidFill>
              </a:rPr>
              <a:t>, 2020, 31(3): 620-633</a:t>
            </a:r>
            <a:endParaRPr lang="en-US" altLang="zh-CN" sz="2200" i="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28454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r>
              <a:rPr lang="zh-CN" altLang="en-US" b="1" dirty="0">
                <a:solidFill>
                  <a:srgbClr val="C00000"/>
                </a:solidFill>
                <a:latin typeface="Arial" panose="020B0604020202020204" pitchFamily="34" charset="0"/>
                <a:sym typeface="+mn-ea"/>
              </a:rPr>
              <a:t>存在索引</a:t>
            </a:r>
            <a:r>
              <a:rPr lang="zh-CN" altLang="en-US" dirty="0">
                <a:latin typeface="Arial" panose="020B0604020202020204" pitchFamily="34" charset="0"/>
                <a:sym typeface="+mn-ea"/>
              </a:rPr>
              <a:t>：功能弱化，只回答目标数据是否在待查询集合中，不能精确定为存储位置。</a:t>
            </a:r>
          </a:p>
          <a:p>
            <a:pPr lvl="3"/>
            <a:r>
              <a:rPr lang="zh-CN" altLang="en-US" dirty="0">
                <a:solidFill>
                  <a:srgbClr val="C00000"/>
                </a:solidFill>
                <a:latin typeface="Arial" panose="020B0604020202020204" pitchFamily="34" charset="0"/>
                <a:sym typeface="+mn-ea"/>
              </a:rPr>
              <a:t>布隆过滤器（</a:t>
            </a:r>
            <a:r>
              <a:rPr lang="en-US" altLang="zh-CN" dirty="0">
                <a:solidFill>
                  <a:srgbClr val="C00000"/>
                </a:solidFill>
                <a:latin typeface="Arial" panose="020B0604020202020204" pitchFamily="34" charset="0"/>
                <a:sym typeface="+mn-ea"/>
              </a:rPr>
              <a:t>Bloom Filter</a:t>
            </a:r>
            <a:r>
              <a:rPr lang="zh-CN" altLang="en-US" dirty="0">
                <a:solidFill>
                  <a:srgbClr val="C00000"/>
                </a:solidFill>
                <a:latin typeface="Arial" panose="020B0604020202020204" pitchFamily="34" charset="0"/>
                <a:sym typeface="+mn-ea"/>
              </a:rPr>
              <a:t>）</a:t>
            </a:r>
            <a:r>
              <a:rPr lang="zh-CN" altLang="en-US" dirty="0">
                <a:latin typeface="Arial" panose="020B0604020202020204" pitchFamily="34" charset="0"/>
                <a:sym typeface="+mn-ea"/>
              </a:rPr>
              <a:t>：节省空间，不是</a:t>
            </a:r>
            <a:r>
              <a:rPr lang="en-US" altLang="zh-CN" dirty="0">
                <a:latin typeface="Arial" panose="020B0604020202020204" pitchFamily="34" charset="0"/>
                <a:sym typeface="+mn-ea"/>
              </a:rPr>
              <a:t>100%</a:t>
            </a:r>
            <a:r>
              <a:rPr lang="zh-CN" altLang="en-US" dirty="0">
                <a:latin typeface="Arial" panose="020B0604020202020204" pitchFamily="34" charset="0"/>
                <a:sym typeface="+mn-ea"/>
              </a:rPr>
              <a:t>准确，经常和其他</a:t>
            </a:r>
          </a:p>
          <a:p>
            <a:pPr lvl="3"/>
            <a:r>
              <a:rPr lang="zh-CN" altLang="en-US" dirty="0">
                <a:latin typeface="Arial" panose="020B0604020202020204" pitchFamily="34" charset="0"/>
                <a:sym typeface="+mn-ea"/>
              </a:rPr>
              <a:t>   索引配合。</a:t>
            </a:r>
            <a:endParaRPr lang="en-US" altLang="zh-CN" dirty="0">
              <a:latin typeface="Arial" panose="020B0604020202020204" pitchFamily="34" charset="0"/>
              <a:sym typeface="+mn-ea"/>
            </a:endParaRPr>
          </a:p>
          <a:p>
            <a:pPr lvl="3">
              <a:buFontTx/>
              <a:buChar char="-"/>
            </a:pPr>
            <a:r>
              <a:rPr lang="zh-CN" altLang="en-US" dirty="0">
                <a:latin typeface="Arial" panose="020B0604020202020204" pitchFamily="34" charset="0"/>
                <a:sym typeface="+mn-ea"/>
              </a:rPr>
              <a:t> 是一种不完全准确的索引：</a:t>
            </a:r>
            <a:endParaRPr lang="en-US" altLang="zh-CN"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判定一个数据项不存在是</a:t>
            </a:r>
            <a:r>
              <a:rPr lang="en-US" altLang="zh-CN" sz="2000" dirty="0">
                <a:latin typeface="Arial" panose="020B0604020202020204" pitchFamily="34" charset="0"/>
                <a:sym typeface="+mn-ea"/>
              </a:rPr>
              <a:t>100%</a:t>
            </a:r>
            <a:r>
              <a:rPr lang="zh-CN" altLang="en-US" sz="2000" dirty="0">
                <a:latin typeface="Arial" panose="020B0604020202020204" pitchFamily="34" charset="0"/>
                <a:sym typeface="+mn-ea"/>
              </a:rPr>
              <a:t>正确；</a:t>
            </a:r>
            <a:endParaRPr lang="en-US" altLang="zh-CN" sz="2000"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判定一个数据项存在可能存在假阳性。</a:t>
            </a:r>
            <a:endParaRPr lang="en-US" altLang="zh-CN" sz="2000" dirty="0">
              <a:latin typeface="Arial" panose="020B0604020202020204" pitchFamily="34" charset="0"/>
            </a:endParaRPr>
          </a:p>
          <a:p>
            <a:r>
              <a:rPr lang="en-US" altLang="zh-CN" dirty="0"/>
              <a:t>-</a:t>
            </a:r>
            <a:r>
              <a:rPr lang="zh-CN" altLang="en-US" sz="2400" dirty="0"/>
              <a:t>用位图来存储，简单</a:t>
            </a:r>
            <a:r>
              <a:rPr lang="en-US" altLang="zh-CN" sz="2400" dirty="0"/>
              <a:t>hash</a:t>
            </a:r>
            <a:r>
              <a:rPr lang="zh-CN" altLang="en-US" sz="2400" dirty="0"/>
              <a:t>函数，</a:t>
            </a:r>
            <a:endParaRPr lang="en-US" altLang="zh-CN" sz="2400" dirty="0"/>
          </a:p>
          <a:p>
            <a:r>
              <a:rPr lang="en-US" altLang="zh-CN" sz="2400" dirty="0"/>
              <a:t> </a:t>
            </a:r>
            <a:r>
              <a:rPr lang="zh-CN" altLang="en-US" sz="2400" dirty="0"/>
              <a:t>时空复杂度都很低。</a:t>
            </a:r>
            <a:endParaRPr lang="en-US" altLang="zh-CN" sz="2400" dirty="0"/>
          </a:p>
          <a:p>
            <a:r>
              <a:rPr lang="en-US" altLang="zh-CN" sz="2400" dirty="0"/>
              <a:t>-</a:t>
            </a:r>
            <a:r>
              <a:rPr lang="zh-CN" altLang="en-US" sz="2400" dirty="0"/>
              <a:t>可用于避免无效的数据访问，从而</a:t>
            </a:r>
            <a:endParaRPr lang="en-US" altLang="zh-CN" sz="2400" dirty="0"/>
          </a:p>
          <a:p>
            <a:r>
              <a:rPr lang="zh-CN" altLang="en-US" sz="2400" dirty="0"/>
              <a:t>  显著提升系统性能。</a:t>
            </a:r>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grpSp>
        <p:nvGrpSpPr>
          <p:cNvPr id="5" name="组合 4">
            <a:extLst>
              <a:ext uri="{FF2B5EF4-FFF2-40B4-BE49-F238E27FC236}">
                <a16:creationId xmlns:a16="http://schemas.microsoft.com/office/drawing/2014/main" id="{B5567237-99C3-4C3D-BD70-D690F57C3C2D}"/>
              </a:ext>
            </a:extLst>
          </p:cNvPr>
          <p:cNvGrpSpPr/>
          <p:nvPr/>
        </p:nvGrpSpPr>
        <p:grpSpPr>
          <a:xfrm>
            <a:off x="5904470" y="2739764"/>
            <a:ext cx="5412260" cy="3509963"/>
            <a:chOff x="12406" y="6225"/>
            <a:chExt cx="6358" cy="3685"/>
          </a:xfrm>
        </p:grpSpPr>
        <p:pic>
          <p:nvPicPr>
            <p:cNvPr id="6" name="Picture 7" descr="bf">
              <a:extLst>
                <a:ext uri="{FF2B5EF4-FFF2-40B4-BE49-F238E27FC236}">
                  <a16:creationId xmlns:a16="http://schemas.microsoft.com/office/drawing/2014/main" id="{C402D78F-2F0B-452E-B4F6-F02F304C22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06" y="6225"/>
              <a:ext cx="6359" cy="315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25349B4-1A6F-4377-9749-E5F722B59294}"/>
                </a:ext>
              </a:extLst>
            </p:cNvPr>
            <p:cNvSpPr/>
            <p:nvPr/>
          </p:nvSpPr>
          <p:spPr>
            <a:xfrm>
              <a:off x="13947" y="9426"/>
              <a:ext cx="3762"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布隆过滤器工作原理示意图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346627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b="1" dirty="0">
                <a:sym typeface="+mn-ea"/>
              </a:rPr>
              <a:t>布隆过滤器适用场景</a:t>
            </a:r>
            <a:endParaRPr lang="en-US" altLang="zh-CN" b="1" dirty="0">
              <a:sym typeface="+mn-ea"/>
            </a:endParaRPr>
          </a:p>
          <a:p>
            <a:pPr lvl="3">
              <a:lnSpc>
                <a:spcPct val="120000"/>
              </a:lnSpc>
            </a:pPr>
            <a:r>
              <a:rPr lang="zh-CN" altLang="en-US" dirty="0">
                <a:sym typeface="+mn-ea"/>
              </a:rPr>
              <a:t>       在一个数据系统中维护一个细粒度的全局索引会占用很多空间，索引更新和查询开销都会比较大，因此有些系统将数据分层、分块等方式分为多个相对独立的部分，每个部分内部建立精确索引。</a:t>
            </a:r>
            <a:endParaRPr lang="en-US" altLang="zh-CN" dirty="0">
              <a:sym typeface="+mn-ea"/>
            </a:endParaRPr>
          </a:p>
          <a:p>
            <a:pPr lvl="3">
              <a:lnSpc>
                <a:spcPct val="120000"/>
              </a:lnSpc>
            </a:pPr>
            <a:r>
              <a:rPr lang="en-US" altLang="zh-CN" dirty="0">
                <a:sym typeface="+mn-ea"/>
              </a:rPr>
              <a:t>       </a:t>
            </a:r>
            <a:r>
              <a:rPr lang="zh-CN" altLang="en-US" dirty="0">
                <a:sym typeface="+mn-ea"/>
              </a:rPr>
              <a:t>如果全局索引能将目标定位到具体某个部分，则不需要布隆过滤器。但如果没有全局索引，或全局索引不够精确而只能定位到多个候选部分时，每个部分设置一个布隆过滤器可减少无效数据访问。</a:t>
            </a:r>
            <a:endParaRPr lang="en-US" altLang="zh-CN" dirty="0">
              <a:sym typeface="+mn-ea"/>
            </a:endParaRPr>
          </a:p>
          <a:p>
            <a:pPr lvl="3">
              <a:lnSpc>
                <a:spcPct val="120000"/>
              </a:lnSpc>
            </a:pPr>
            <a:r>
              <a:rPr lang="zh-CN" altLang="en-US" dirty="0">
                <a:sym typeface="+mn-ea"/>
              </a:rPr>
              <a:t>例：</a:t>
            </a:r>
            <a:r>
              <a:rPr lang="en-US" altLang="zh-CN" dirty="0">
                <a:sym typeface="+mn-ea"/>
              </a:rPr>
              <a:t>LevelDB</a:t>
            </a:r>
            <a:r>
              <a:rPr lang="zh-CN" altLang="en-US" dirty="0">
                <a:sym typeface="+mn-ea"/>
              </a:rPr>
              <a:t>中，数据按照数据键的顺序排列在若干个</a:t>
            </a:r>
            <a:r>
              <a:rPr lang="en-US" altLang="zh-CN" dirty="0">
                <a:sym typeface="+mn-ea"/>
              </a:rPr>
              <a:t>SSTable</a:t>
            </a:r>
            <a:r>
              <a:rPr lang="zh-CN" altLang="en-US" dirty="0">
                <a:sym typeface="+mn-ea"/>
              </a:rPr>
              <a:t>文件中，全局索引只记录每个</a:t>
            </a:r>
            <a:r>
              <a:rPr lang="en-US" altLang="zh-CN" dirty="0">
                <a:sym typeface="+mn-ea"/>
              </a:rPr>
              <a:t>SSTable</a:t>
            </a:r>
            <a:r>
              <a:rPr lang="zh-CN" altLang="en-US" dirty="0">
                <a:sym typeface="+mn-ea"/>
              </a:rPr>
              <a:t>数据键的起止范围，各层之间数据范围有交叉，因此，全局索引可能定位到多个</a:t>
            </a:r>
            <a:r>
              <a:rPr lang="en-US" altLang="zh-CN" dirty="0">
                <a:sym typeface="+mn-ea"/>
              </a:rPr>
              <a:t>SSTable</a:t>
            </a:r>
            <a:r>
              <a:rPr lang="zh-CN" altLang="en-US" dirty="0">
                <a:sym typeface="+mn-ea"/>
              </a:rPr>
              <a:t>。此时，每个</a:t>
            </a:r>
            <a:r>
              <a:rPr lang="en-US" altLang="zh-CN" dirty="0">
                <a:sym typeface="+mn-ea"/>
              </a:rPr>
              <a:t>SSTable</a:t>
            </a:r>
            <a:r>
              <a:rPr lang="zh-CN" altLang="en-US" dirty="0">
                <a:sym typeface="+mn-ea"/>
              </a:rPr>
              <a:t>的布隆过滤器可以减少</a:t>
            </a:r>
            <a:r>
              <a:rPr lang="en-US" altLang="zh-CN" dirty="0">
                <a:sym typeface="+mn-ea"/>
              </a:rPr>
              <a:t>I/O</a:t>
            </a:r>
            <a:r>
              <a:rPr lang="zh-CN" altLang="en-US" dirty="0">
                <a:sym typeface="+mn-ea"/>
              </a:rPr>
              <a:t>操作开销。</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214290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129507"/>
            <a:ext cx="4238767" cy="4351338"/>
          </a:xfrm>
        </p:spPr>
        <p:txBody>
          <a:bodyPr/>
          <a:lstStyle/>
          <a:p>
            <a:r>
              <a:rPr lang="zh-CN" altLang="en-US" dirty="0"/>
              <a:t>       早期文件系统管理数据阶段，文件数据模型与磁盘访问模型之间的巨大差异，需要中间的数据组织与存储系统来填补。</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grpSp>
        <p:nvGrpSpPr>
          <p:cNvPr id="5" name="组合 4"/>
          <p:cNvGrpSpPr/>
          <p:nvPr/>
        </p:nvGrpSpPr>
        <p:grpSpPr>
          <a:xfrm>
            <a:off x="5677469" y="365126"/>
            <a:ext cx="4504690" cy="4329430"/>
            <a:chOff x="11713" y="394"/>
            <a:chExt cx="7094" cy="6818"/>
          </a:xfrm>
        </p:grpSpPr>
        <p:pic>
          <p:nvPicPr>
            <p:cNvPr id="6" name="Picture 1" descr="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3" y="394"/>
              <a:ext cx="7095" cy="4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xampl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3" y="5538"/>
              <a:ext cx="6671" cy="167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图片 10"/>
          <p:cNvPicPr>
            <a:picLocks noChangeAspect="1"/>
          </p:cNvPicPr>
          <p:nvPr/>
        </p:nvPicPr>
        <p:blipFill>
          <a:blip r:embed="rId4"/>
          <a:stretch>
            <a:fillRect/>
          </a:stretch>
        </p:blipFill>
        <p:spPr>
          <a:xfrm>
            <a:off x="1085990" y="5578475"/>
            <a:ext cx="5543550" cy="1143000"/>
          </a:xfrm>
          <a:prstGeom prst="rect">
            <a:avLst/>
          </a:prstGeom>
        </p:spPr>
      </p:pic>
      <p:pic>
        <p:nvPicPr>
          <p:cNvPr id="12" name="图片 11"/>
          <p:cNvPicPr>
            <a:picLocks noChangeAspect="1"/>
          </p:cNvPicPr>
          <p:nvPr/>
        </p:nvPicPr>
        <p:blipFill>
          <a:blip r:embed="rId5"/>
          <a:stretch>
            <a:fillRect/>
          </a:stretch>
        </p:blipFill>
        <p:spPr>
          <a:xfrm>
            <a:off x="6844776" y="5122121"/>
            <a:ext cx="3474493" cy="1599354"/>
          </a:xfrm>
          <a:prstGeom prst="rect">
            <a:avLst/>
          </a:prstGeom>
        </p:spPr>
      </p:pic>
    </p:spTree>
    <p:extLst>
      <p:ext uri="{BB962C8B-B14F-4D97-AF65-F5344CB8AC3E}">
        <p14:creationId xmlns:p14="http://schemas.microsoft.com/office/powerpoint/2010/main" val="165735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ppt_x"/>
                                          </p:val>
                                        </p:tav>
                                      </p:tavLst>
                                    </p:anim>
                                    <p:anim calcmode="lin" valueType="num">
                                      <p:cBhvr additive="base">
                                        <p:cTn id="7" dur="1000"/>
                                        <p:tgtEl>
                                          <p:spTgt spid="5"/>
                                        </p:tgtEl>
                                        <p:attrNameLst>
                                          <p:attrName>ppt_y</p:attrName>
                                        </p:attrNameLst>
                                      </p:cBhvr>
                                      <p:tavLst>
                                        <p:tav tm="0">
                                          <p:val>
                                            <p:strVal val="ppt_y"/>
                                          </p:val>
                                        </p:tav>
                                        <p:tav tm="100000">
                                          <p:val>
                                            <p:strVal val="0-ppt_h/2"/>
                                          </p:val>
                                        </p:tav>
                                      </p:tavLst>
                                    </p:anim>
                                    <p:set>
                                      <p:cBhvr>
                                        <p:cTn id="8" dur="1" fill="hold">
                                          <p:stCondLst>
                                            <p:cond delay="998"/>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dirty="0">
                <a:sym typeface="+mn-ea"/>
              </a:rPr>
              <a:t>其他索引技术</a:t>
            </a:r>
            <a:endParaRPr lang="en-US" altLang="zh-CN" dirty="0">
              <a:sym typeface="+mn-ea"/>
            </a:endParaRPr>
          </a:p>
          <a:p>
            <a:pPr lvl="3">
              <a:lnSpc>
                <a:spcPct val="120000"/>
              </a:lnSpc>
            </a:pPr>
            <a:r>
              <a:rPr lang="zh-CN" altLang="en-US" dirty="0">
                <a:solidFill>
                  <a:srgbClr val="C00000"/>
                </a:solidFill>
                <a:sym typeface="+mn-ea"/>
              </a:rPr>
              <a:t>空间索引、时空索引</a:t>
            </a:r>
            <a:endParaRPr lang="en-US" altLang="zh-CN" dirty="0">
              <a:solidFill>
                <a:srgbClr val="C00000"/>
              </a:solidFill>
              <a:sym typeface="+mn-ea"/>
            </a:endParaRPr>
          </a:p>
          <a:p>
            <a:pPr lvl="3">
              <a:lnSpc>
                <a:spcPct val="120000"/>
              </a:lnSpc>
            </a:pPr>
            <a:r>
              <a:rPr lang="en-US" altLang="zh-CN" dirty="0">
                <a:sym typeface="+mn-ea"/>
              </a:rPr>
              <a:t>       </a:t>
            </a:r>
            <a:r>
              <a:rPr lang="zh-CN" altLang="en-US" dirty="0">
                <a:sym typeface="+mn-ea"/>
              </a:rPr>
              <a:t>编码、空间递归划分。。。</a:t>
            </a:r>
            <a:endParaRPr lang="en-US" altLang="zh-CN" dirty="0">
              <a:sym typeface="+mn-ea"/>
            </a:endParaRPr>
          </a:p>
          <a:p>
            <a:pPr lvl="3">
              <a:lnSpc>
                <a:spcPct val="120000"/>
              </a:lnSpc>
            </a:pPr>
            <a:r>
              <a:rPr lang="zh-CN" altLang="en-US" dirty="0">
                <a:solidFill>
                  <a:srgbClr val="C00000"/>
                </a:solidFill>
                <a:sym typeface="+mn-ea"/>
              </a:rPr>
              <a:t>分布式索引</a:t>
            </a:r>
            <a:endParaRPr lang="en-US" altLang="zh-CN" dirty="0">
              <a:solidFill>
                <a:srgbClr val="C00000"/>
              </a:solidFill>
              <a:sym typeface="+mn-ea"/>
            </a:endParaRPr>
          </a:p>
          <a:p>
            <a:pPr marL="363538" lvl="3">
              <a:lnSpc>
                <a:spcPct val="120000"/>
              </a:lnSpc>
            </a:pPr>
            <a:r>
              <a:rPr lang="zh-CN" altLang="en-US" dirty="0">
                <a:sym typeface="+mn-ea"/>
              </a:rPr>
              <a:t>方案一：元数据服务器</a:t>
            </a:r>
            <a:r>
              <a:rPr lang="en-US" altLang="zh-CN" dirty="0">
                <a:sym typeface="+mn-ea"/>
              </a:rPr>
              <a:t>——</a:t>
            </a:r>
            <a:r>
              <a:rPr lang="zh-CN" altLang="en-US" dirty="0">
                <a:sym typeface="+mn-ea"/>
              </a:rPr>
              <a:t>维护数据项与节点的映射关系，</a:t>
            </a:r>
            <a:endParaRPr lang="en-US" altLang="zh-CN" dirty="0">
              <a:sym typeface="+mn-ea"/>
            </a:endParaRPr>
          </a:p>
          <a:p>
            <a:pPr marL="363538" lvl="3">
              <a:lnSpc>
                <a:spcPct val="120000"/>
              </a:lnSpc>
            </a:pPr>
            <a:r>
              <a:rPr lang="en-US" altLang="zh-CN" dirty="0">
                <a:sym typeface="+mn-ea"/>
              </a:rPr>
              <a:t>             </a:t>
            </a:r>
            <a:r>
              <a:rPr lang="zh-CN" altLang="en-US" dirty="0">
                <a:sym typeface="+mn-ea"/>
              </a:rPr>
              <a:t>节点本地索引</a:t>
            </a:r>
            <a:r>
              <a:rPr lang="en-US" altLang="zh-CN" dirty="0">
                <a:sym typeface="+mn-ea"/>
              </a:rPr>
              <a:t>——</a:t>
            </a:r>
            <a:r>
              <a:rPr lang="zh-CN" altLang="en-US" dirty="0">
                <a:sym typeface="+mn-ea"/>
              </a:rPr>
              <a:t>定位实际数据</a:t>
            </a:r>
            <a:endParaRPr lang="en-US" altLang="zh-CN" dirty="0">
              <a:sym typeface="+mn-ea"/>
            </a:endParaRPr>
          </a:p>
          <a:p>
            <a:pPr marL="363538" lvl="3">
              <a:lnSpc>
                <a:spcPct val="120000"/>
              </a:lnSpc>
            </a:pPr>
            <a:r>
              <a:rPr lang="zh-CN" altLang="en-US" dirty="0">
                <a:sym typeface="+mn-ea"/>
              </a:rPr>
              <a:t>方案二：</a:t>
            </a:r>
            <a:r>
              <a:rPr lang="zh-CN" altLang="en-US" dirty="0">
                <a:solidFill>
                  <a:srgbClr val="FF0000"/>
                </a:solidFill>
                <a:sym typeface="+mn-ea"/>
              </a:rPr>
              <a:t>去中心化</a:t>
            </a:r>
            <a:r>
              <a:rPr lang="zh-CN" altLang="en-US" dirty="0">
                <a:sym typeface="+mn-ea"/>
              </a:rPr>
              <a:t>，通过计算的方式确定个目标数据所在节点，例如</a:t>
            </a:r>
            <a:r>
              <a:rPr lang="zh-CN" altLang="en-US" dirty="0">
                <a:solidFill>
                  <a:srgbClr val="FF0000"/>
                </a:solidFill>
                <a:sym typeface="+mn-ea"/>
              </a:rPr>
              <a:t>一致性哈希</a:t>
            </a:r>
            <a:r>
              <a:rPr lang="zh-CN" altLang="en-US" dirty="0">
                <a:sym typeface="+mn-ea"/>
              </a:rPr>
              <a:t>；或者通过</a:t>
            </a:r>
            <a:r>
              <a:rPr lang="en-US" altLang="zh-CN" dirty="0">
                <a:sym typeface="+mn-ea"/>
              </a:rPr>
              <a:t>Gossip</a:t>
            </a:r>
            <a:r>
              <a:rPr lang="zh-CN" altLang="en-US" dirty="0">
                <a:sym typeface="+mn-ea"/>
              </a:rPr>
              <a:t>协议和副本传播策略，</a:t>
            </a:r>
            <a:r>
              <a:rPr lang="zh-CN" altLang="en-US" dirty="0">
                <a:solidFill>
                  <a:srgbClr val="FF0000"/>
                </a:solidFill>
                <a:sym typeface="+mn-ea"/>
              </a:rPr>
              <a:t>在寻找数据可能经过的途径上尽量缓存副本</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55885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a:t>
            </a:r>
            <a:endParaRPr lang="en-US" altLang="zh-CN" sz="2400" b="1" dirty="0">
              <a:solidFill>
                <a:srgbClr val="C00000"/>
              </a:solidFill>
              <a:sym typeface="+mn-ea"/>
            </a:endParaRPr>
          </a:p>
          <a:p>
            <a:r>
              <a:rPr lang="zh-CN" altLang="en-US" sz="2400" dirty="0">
                <a:sym typeface="+mn-ea"/>
              </a:rPr>
              <a:t>利用</a:t>
            </a:r>
            <a:r>
              <a:rPr lang="en-US" altLang="zh-CN" sz="2400" dirty="0">
                <a:sym typeface="+mn-ea"/>
              </a:rPr>
              <a:t>Hash</a:t>
            </a:r>
            <a:r>
              <a:rPr lang="zh-CN" altLang="en-US" sz="2400" dirty="0">
                <a:sym typeface="+mn-ea"/>
              </a:rPr>
              <a:t>索引的特征：单点查询性能好，不支持范围查询。常见于分布式键值缓存系统，如：</a:t>
            </a:r>
            <a:endParaRPr lang="en-US" altLang="zh-CN" sz="2400" dirty="0"/>
          </a:p>
          <a:p>
            <a:pPr lvl="1"/>
            <a:r>
              <a:rPr lang="en-US" altLang="zh-CN" sz="2000" dirty="0">
                <a:sym typeface="+mn-ea"/>
              </a:rPr>
              <a:t>- Memcached</a:t>
            </a:r>
            <a:r>
              <a:rPr lang="zh-CN" altLang="en-US" sz="2000" dirty="0">
                <a:sym typeface="+mn-ea"/>
              </a:rPr>
              <a:t>：内存键值缓存系统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5" name="Picture 2" descr="preview">
            <a:extLst>
              <a:ext uri="{FF2B5EF4-FFF2-40B4-BE49-F238E27FC236}">
                <a16:creationId xmlns:a16="http://schemas.microsoft.com/office/drawing/2014/main" id="{5005D172-E8F5-4789-A82E-209F145BC91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72246" y="3044842"/>
            <a:ext cx="5307106" cy="2852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DBE0B3-D0E0-44DB-80E8-02E6A46BD1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6179" y="3044842"/>
            <a:ext cx="3548842" cy="285227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2DCCB70-18C2-41A6-AD00-F8EECCAFAD94}"/>
              </a:ext>
            </a:extLst>
          </p:cNvPr>
          <p:cNvSpPr txBox="1"/>
          <p:nvPr/>
        </p:nvSpPr>
        <p:spPr>
          <a:xfrm>
            <a:off x="5105400" y="5961246"/>
            <a:ext cx="2616422" cy="369332"/>
          </a:xfrm>
          <a:prstGeom prst="rect">
            <a:avLst/>
          </a:prstGeom>
          <a:noFill/>
        </p:spPr>
        <p:txBody>
          <a:bodyPr wrap="none" rtlCol="0">
            <a:spAutoFit/>
          </a:bodyPr>
          <a:lstStyle/>
          <a:p>
            <a:r>
              <a:rPr lang="en-US" altLang="zh-CN" dirty="0" err="1"/>
              <a:t>Memcached</a:t>
            </a:r>
            <a:r>
              <a:rPr lang="en-US" altLang="zh-CN" dirty="0"/>
              <a:t> </a:t>
            </a:r>
            <a:r>
              <a:rPr lang="zh-CN" altLang="en-US" dirty="0"/>
              <a:t>分布式算法</a:t>
            </a:r>
          </a:p>
        </p:txBody>
      </p:sp>
    </p:spTree>
    <p:extLst>
      <p:ext uri="{BB962C8B-B14F-4D97-AF65-F5344CB8AC3E}">
        <p14:creationId xmlns:p14="http://schemas.microsoft.com/office/powerpoint/2010/main" val="78856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基于哈希索引的键值存储系统（续）</a:t>
            </a:r>
            <a:endParaRPr lang="en-US" altLang="zh-CN" sz="2400" b="1" dirty="0">
              <a:solidFill>
                <a:srgbClr val="C00000"/>
              </a:solidFill>
              <a:sym typeface="+mn-ea"/>
            </a:endParaRPr>
          </a:p>
          <a:p>
            <a:pPr lvl="1"/>
            <a:r>
              <a:rPr lang="en-US" altLang="zh-CN" sz="2000" dirty="0">
                <a:sym typeface="+mn-ea"/>
              </a:rPr>
              <a:t>- RAMCloud</a:t>
            </a:r>
            <a:r>
              <a:rPr lang="zh-CN" altLang="en-US" sz="2000" dirty="0">
                <a:sym typeface="+mn-ea"/>
              </a:rPr>
              <a:t>（</a:t>
            </a:r>
            <a:r>
              <a:rPr lang="en-US" altLang="zh-CN" sz="2000" dirty="0">
                <a:sym typeface="+mn-ea"/>
              </a:rPr>
              <a:t>Stanford</a:t>
            </a:r>
            <a:r>
              <a:rPr lang="zh-CN" altLang="en-US" sz="2000" dirty="0">
                <a:sym typeface="+mn-ea"/>
              </a:rPr>
              <a:t>）：分布式内存键值存储系统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grpSp>
        <p:nvGrpSpPr>
          <p:cNvPr id="8" name="组合 7"/>
          <p:cNvGrpSpPr/>
          <p:nvPr/>
        </p:nvGrpSpPr>
        <p:grpSpPr>
          <a:xfrm>
            <a:off x="838199" y="2247452"/>
            <a:ext cx="4836459" cy="3446705"/>
            <a:chOff x="13292" y="1905"/>
            <a:chExt cx="5375" cy="3728"/>
          </a:xfrm>
        </p:grpSpPr>
        <p:pic>
          <p:nvPicPr>
            <p:cNvPr id="9" name="Picture 3" descr="屏幕快照%202018-03-08%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2" y="1905"/>
              <a:ext cx="5375" cy="322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384" y="5200"/>
              <a:ext cx="2838" cy="433"/>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RAMCloud</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系统架构</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73001"/>
            <a:ext cx="5530093" cy="3180634"/>
          </a:xfrm>
          <a:prstGeom prst="rect">
            <a:avLst/>
          </a:prstGeom>
        </p:spPr>
      </p:pic>
      <p:sp>
        <p:nvSpPr>
          <p:cNvPr id="12" name="矩形 11"/>
          <p:cNvSpPr/>
          <p:nvPr/>
        </p:nvSpPr>
        <p:spPr>
          <a:xfrm>
            <a:off x="838199" y="6414124"/>
            <a:ext cx="6790642" cy="369332"/>
          </a:xfrm>
          <a:prstGeom prst="rect">
            <a:avLst/>
          </a:prstGeom>
        </p:spPr>
        <p:txBody>
          <a:bodyPr wrap="none">
            <a:spAutoFit/>
          </a:bodyPr>
          <a:lstStyle/>
          <a:p>
            <a:r>
              <a:rPr lang="zh-CN" altLang="en-US" dirty="0">
                <a:solidFill>
                  <a:schemeClr val="bg1">
                    <a:lumMod val="85000"/>
                  </a:schemeClr>
                </a:solidFill>
              </a:rPr>
              <a:t>参考链接：https://blog.csdn.net/anzhsoft/article/details/21830991</a:t>
            </a:r>
          </a:p>
        </p:txBody>
      </p:sp>
    </p:spTree>
    <p:extLst>
      <p:ext uri="{BB962C8B-B14F-4D97-AF65-F5344CB8AC3E}">
        <p14:creationId xmlns:p14="http://schemas.microsoft.com/office/powerpoint/2010/main" val="1669580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681"/>
            <a:ext cx="10515600" cy="590838"/>
          </a:xfrm>
        </p:spPr>
        <p:txBody>
          <a:bodyPr/>
          <a:lstStyle/>
          <a:p>
            <a:r>
              <a:rPr lang="en-US" altLang="zh-CN" dirty="0">
                <a:sym typeface="+mn-ea"/>
              </a:rPr>
              <a:t>RAMCloud</a:t>
            </a:r>
            <a:endParaRPr lang="zh-CN" altLang="en-US" dirty="0"/>
          </a:p>
        </p:txBody>
      </p:sp>
      <p:sp>
        <p:nvSpPr>
          <p:cNvPr id="3" name="内容占位符 2"/>
          <p:cNvSpPr>
            <a:spLocks noGrp="1"/>
          </p:cNvSpPr>
          <p:nvPr>
            <p:ph idx="1"/>
          </p:nvPr>
        </p:nvSpPr>
        <p:spPr>
          <a:xfrm>
            <a:off x="838200" y="692727"/>
            <a:ext cx="10515600" cy="5659415"/>
          </a:xfrm>
        </p:spPr>
        <p:txBody>
          <a:bodyPr>
            <a:normAutofit/>
          </a:bodyPr>
          <a:lstStyle/>
          <a:p>
            <a:r>
              <a:rPr lang="en-US" altLang="zh-CN" sz="2400" dirty="0"/>
              <a:t>       RAMCloud</a:t>
            </a:r>
            <a:r>
              <a:rPr lang="zh-CN" altLang="en-US" sz="2400" dirty="0"/>
              <a:t>采用简单的</a:t>
            </a:r>
            <a:r>
              <a:rPr lang="en-US" altLang="zh-CN" sz="2400" dirty="0"/>
              <a:t>key-value</a:t>
            </a:r>
            <a:r>
              <a:rPr lang="zh-CN" altLang="en-US" sz="2400" dirty="0"/>
              <a:t>数据模型，数据（</a:t>
            </a:r>
            <a:r>
              <a:rPr lang="en-US" altLang="zh-CN" sz="2400" dirty="0"/>
              <a:t>object</a:t>
            </a:r>
            <a:r>
              <a:rPr lang="zh-CN" altLang="en-US" sz="2400" dirty="0"/>
              <a:t>）都是连续存储的，每个</a:t>
            </a:r>
            <a:r>
              <a:rPr lang="en-US" altLang="zh-CN" sz="2400" dirty="0"/>
              <a:t>object</a:t>
            </a:r>
            <a:r>
              <a:rPr lang="zh-CN" altLang="en-US" sz="2400" dirty="0"/>
              <a:t>都被唯一的</a:t>
            </a:r>
            <a:r>
              <a:rPr lang="en-US" altLang="zh-CN" sz="2400" dirty="0"/>
              <a:t>key</a:t>
            </a:r>
            <a:r>
              <a:rPr lang="zh-CN" altLang="en-US" sz="2400" dirty="0"/>
              <a:t>标记，</a:t>
            </a:r>
            <a:r>
              <a:rPr lang="zh-CN" altLang="en-US" sz="2400" dirty="0">
                <a:solidFill>
                  <a:srgbClr val="FF0000"/>
                </a:solidFill>
              </a:rPr>
              <a:t>多个</a:t>
            </a:r>
            <a:r>
              <a:rPr lang="en-US" altLang="zh-CN" sz="2400" dirty="0">
                <a:solidFill>
                  <a:srgbClr val="FF0000"/>
                </a:solidFill>
              </a:rPr>
              <a:t>object</a:t>
            </a:r>
            <a:r>
              <a:rPr lang="zh-CN" altLang="en-US" sz="2400" dirty="0">
                <a:solidFill>
                  <a:srgbClr val="FF0000"/>
                </a:solidFill>
              </a:rPr>
              <a:t>被保存到</a:t>
            </a:r>
            <a:r>
              <a:rPr lang="en-US" altLang="zh-CN" sz="2400" dirty="0">
                <a:solidFill>
                  <a:srgbClr val="FF0000"/>
                </a:solidFill>
              </a:rPr>
              <a:t>table</a:t>
            </a:r>
            <a:r>
              <a:rPr lang="zh-CN" altLang="en-US" sz="2400" dirty="0">
                <a:solidFill>
                  <a:srgbClr val="FF0000"/>
                </a:solidFill>
              </a:rPr>
              <a:t>中，</a:t>
            </a:r>
            <a:r>
              <a:rPr lang="en-US" altLang="zh-CN" sz="2400" dirty="0">
                <a:solidFill>
                  <a:srgbClr val="FF0000"/>
                </a:solidFill>
              </a:rPr>
              <a:t>table</a:t>
            </a:r>
            <a:r>
              <a:rPr lang="zh-CN" altLang="en-US" sz="2400" dirty="0">
                <a:solidFill>
                  <a:srgbClr val="FF0000"/>
                </a:solidFill>
              </a:rPr>
              <a:t>有可能跨越多个</a:t>
            </a:r>
            <a:r>
              <a:rPr lang="en-US" altLang="zh-CN" sz="2400" dirty="0">
                <a:solidFill>
                  <a:srgbClr val="FF0000"/>
                </a:solidFill>
              </a:rPr>
              <a:t>server</a:t>
            </a:r>
            <a:r>
              <a:rPr lang="zh-CN" altLang="en-US" sz="2400" dirty="0"/>
              <a:t>。</a:t>
            </a:r>
            <a:r>
              <a:rPr lang="en-US" altLang="zh-CN" sz="2400" dirty="0">
                <a:solidFill>
                  <a:srgbClr val="FF0000"/>
                </a:solidFill>
              </a:rPr>
              <a:t>object</a:t>
            </a:r>
            <a:r>
              <a:rPr lang="zh-CN" altLang="en-US" sz="2400" dirty="0">
                <a:solidFill>
                  <a:srgbClr val="FF0000"/>
                </a:solidFill>
              </a:rPr>
              <a:t>只能以整体的方式进行读写</a:t>
            </a:r>
            <a:r>
              <a:rPr lang="zh-CN" altLang="en-US" sz="2400" dirty="0"/>
              <a:t>，并对小</a:t>
            </a:r>
            <a:r>
              <a:rPr lang="en-US" altLang="zh-CN" sz="2400" dirty="0"/>
              <a:t>object</a:t>
            </a:r>
            <a:r>
              <a:rPr lang="zh-CN" altLang="en-US" sz="2400" dirty="0"/>
              <a:t>做了专门的优化，适合超大规模的</a:t>
            </a:r>
            <a:r>
              <a:rPr lang="en-US" altLang="zh-CN" sz="2400" dirty="0"/>
              <a:t>web</a:t>
            </a:r>
            <a:r>
              <a:rPr lang="zh-CN" altLang="en-US" sz="2400" dirty="0"/>
              <a:t>并发的请求。</a:t>
            </a:r>
          </a:p>
          <a:p>
            <a:r>
              <a:rPr lang="zh-CN" altLang="en-US" sz="2400" dirty="0"/>
              <a:t>       每个</a:t>
            </a:r>
            <a:r>
              <a:rPr lang="en-US" altLang="zh-CN" sz="2400" dirty="0"/>
              <a:t>storage server</a:t>
            </a:r>
            <a:r>
              <a:rPr lang="zh-CN" altLang="en-US" sz="2400" dirty="0"/>
              <a:t>都包含两个部分： </a:t>
            </a:r>
            <a:r>
              <a:rPr lang="en-US" altLang="zh-CN" sz="2400" dirty="0"/>
              <a:t>Master</a:t>
            </a:r>
            <a:r>
              <a:rPr lang="zh-CN" altLang="en-US" sz="2400" dirty="0"/>
              <a:t>管理存储在</a:t>
            </a:r>
            <a:r>
              <a:rPr lang="en-US" altLang="zh-CN" sz="2400" dirty="0"/>
              <a:t>memory</a:t>
            </a:r>
            <a:r>
              <a:rPr lang="zh-CN" altLang="en-US" sz="2400" dirty="0"/>
              <a:t>中的</a:t>
            </a:r>
            <a:r>
              <a:rPr lang="en-US" altLang="zh-CN" sz="2400" dirty="0"/>
              <a:t>object</a:t>
            </a:r>
            <a:r>
              <a:rPr lang="zh-CN" altLang="en-US" sz="2400" dirty="0"/>
              <a:t>，</a:t>
            </a:r>
            <a:r>
              <a:rPr lang="en-US" altLang="zh-CN" sz="2400" dirty="0"/>
              <a:t>Backup</a:t>
            </a:r>
            <a:r>
              <a:rPr lang="zh-CN" altLang="en-US" sz="2400" dirty="0"/>
              <a:t>使用本地的机械硬盘或者固态硬盘保存其他</a:t>
            </a:r>
            <a:r>
              <a:rPr lang="en-US" altLang="zh-CN" sz="2400" dirty="0"/>
              <a:t>server</a:t>
            </a:r>
            <a:r>
              <a:rPr lang="zh-CN" altLang="en-US" sz="2400" dirty="0"/>
              <a:t>的数据备份。</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3201923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RAMCloud</a:t>
            </a:r>
            <a:r>
              <a:rPr lang="zh-CN" altLang="en-US" dirty="0">
                <a:sym typeface="+mn-ea"/>
              </a:rPr>
              <a:t>（续）</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 </a:t>
            </a:r>
            <a:r>
              <a:rPr lang="zh-CN" altLang="en-US" dirty="0"/>
              <a:t>     每个</a:t>
            </a:r>
            <a:r>
              <a:rPr lang="en-US" altLang="zh-CN" dirty="0"/>
              <a:t>Master</a:t>
            </a:r>
            <a:r>
              <a:rPr lang="zh-CN" altLang="en-US" dirty="0"/>
              <a:t>都有自己的日志，日志被分成</a:t>
            </a:r>
            <a:r>
              <a:rPr lang="en-US" altLang="zh-CN" dirty="0"/>
              <a:t>8M</a:t>
            </a:r>
            <a:r>
              <a:rPr lang="zh-CN" altLang="en-US" dirty="0"/>
              <a:t>的块，称为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a:t>
            </a:r>
            <a:endParaRPr lang="en-US" altLang="zh-CN" dirty="0"/>
          </a:p>
          <a:p>
            <a:r>
              <a:rPr lang="en-US" altLang="zh-CN" dirty="0"/>
              <a:t>       </a:t>
            </a:r>
            <a:r>
              <a:rPr lang="zh-CN" altLang="en-US" dirty="0"/>
              <a:t>在</a:t>
            </a:r>
            <a:r>
              <a:rPr lang="en-US" altLang="zh-CN" dirty="0"/>
              <a:t>client</a:t>
            </a:r>
            <a:r>
              <a:rPr lang="zh-CN" altLang="en-US" dirty="0"/>
              <a:t>写操作的时候，冗余发送到其他的节点，这些节点在把冗余写到</a:t>
            </a:r>
            <a:r>
              <a:rPr lang="en-US" altLang="zh-CN" dirty="0"/>
              <a:t>memory</a:t>
            </a:r>
            <a:r>
              <a:rPr lang="zh-CN" altLang="en-US" dirty="0"/>
              <a:t>的</a:t>
            </a:r>
            <a:r>
              <a:rPr lang="en-US" altLang="zh-CN" dirty="0"/>
              <a:t>buffer</a:t>
            </a:r>
            <a:r>
              <a:rPr lang="zh-CN" altLang="en-US" dirty="0"/>
              <a:t>后就会返回，而不是保存到本地磁盘后才返回，这样保证了</a:t>
            </a:r>
            <a:r>
              <a:rPr lang="en-US" altLang="zh-CN" dirty="0"/>
              <a:t>client</a:t>
            </a:r>
            <a:r>
              <a:rPr lang="zh-CN" altLang="en-US" dirty="0"/>
              <a:t>的高速度写入。</a:t>
            </a:r>
            <a:r>
              <a:rPr lang="en-US" altLang="zh-CN" dirty="0"/>
              <a:t>buffer</a:t>
            </a:r>
            <a:r>
              <a:rPr lang="zh-CN" altLang="en-US" dirty="0"/>
              <a:t>在某些时间点会</a:t>
            </a:r>
            <a:r>
              <a:rPr lang="en-US" altLang="zh-CN" dirty="0"/>
              <a:t>flush</a:t>
            </a:r>
            <a:r>
              <a:rPr lang="zh-CN" altLang="en-US" dirty="0"/>
              <a:t>到本地存储。</a:t>
            </a:r>
            <a:endParaRPr lang="en-US" altLang="zh-CN" dirty="0"/>
          </a:p>
          <a:p>
            <a:endParaRPr lang="en-US" altLang="zh-CN" dirty="0"/>
          </a:p>
          <a:p>
            <a:r>
              <a:rPr lang="zh-CN" altLang="en-US" dirty="0"/>
              <a:t>       在基于日志的文件系统中，为了快速的访问日志数据，日志中使用了各种索引。</a:t>
            </a:r>
            <a:r>
              <a:rPr lang="en-US" altLang="zh-CN" dirty="0"/>
              <a:t>RAMCloud</a:t>
            </a:r>
            <a:r>
              <a:rPr lang="zh-CN" altLang="en-US" dirty="0"/>
              <a:t>使用</a:t>
            </a:r>
            <a:r>
              <a:rPr lang="en-US" altLang="zh-CN" dirty="0"/>
              <a:t>hash table</a:t>
            </a:r>
            <a:r>
              <a:rPr lang="zh-CN" altLang="en-US" dirty="0"/>
              <a:t>来访问在</a:t>
            </a:r>
            <a:r>
              <a:rPr lang="en-US" altLang="zh-CN" dirty="0"/>
              <a:t>memory</a:t>
            </a:r>
            <a:r>
              <a:rPr lang="zh-CN" altLang="en-US" dirty="0"/>
              <a:t>中的数据。</a:t>
            </a:r>
            <a:endParaRPr lang="en-US" altLang="zh-CN" dirty="0"/>
          </a:p>
          <a:p>
            <a:r>
              <a:rPr lang="zh-CN" altLang="en-US" dirty="0">
                <a:solidFill>
                  <a:srgbClr val="00B0F0"/>
                </a:solidFill>
              </a:rPr>
              <a:t>更多具体内容参见第三章课件。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261016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a:t>
            </a:r>
            <a:endParaRPr lang="en-US" altLang="zh-CN" sz="2400" b="1" dirty="0">
              <a:solidFill>
                <a:srgbClr val="C00000"/>
              </a:solidFill>
            </a:endParaRPr>
          </a:p>
          <a:p>
            <a:pPr lvl="1"/>
            <a:r>
              <a:rPr lang="zh-CN" altLang="en-US" dirty="0">
                <a:sym typeface="+mn-ea"/>
              </a:rPr>
              <a:t>常用于基于外存（如：磁盘、</a:t>
            </a:r>
            <a:r>
              <a:rPr lang="en-US" altLang="zh-CN" dirty="0">
                <a:sym typeface="+mn-ea"/>
              </a:rPr>
              <a:t>SSD</a:t>
            </a:r>
            <a:r>
              <a:rPr lang="zh-CN" altLang="en-US" dirty="0">
                <a:sym typeface="+mn-ea"/>
              </a:rPr>
              <a:t>）的</a:t>
            </a:r>
            <a:r>
              <a:rPr lang="en-US" altLang="zh-CN" dirty="0">
                <a:sym typeface="+mn-ea"/>
              </a:rPr>
              <a:t>KV</a:t>
            </a:r>
            <a:r>
              <a:rPr lang="zh-CN" altLang="en-US" dirty="0">
                <a:sym typeface="+mn-ea"/>
              </a:rPr>
              <a:t>存储系统，面向</a:t>
            </a:r>
            <a:r>
              <a:rPr lang="zh-CN" altLang="en-US" dirty="0">
                <a:solidFill>
                  <a:srgbClr val="FF0000"/>
                </a:solidFill>
                <a:sym typeface="+mn-ea"/>
              </a:rPr>
              <a:t>写优化</a:t>
            </a:r>
            <a:r>
              <a:rPr lang="zh-CN" altLang="en-US" dirty="0">
                <a:sym typeface="+mn-ea"/>
              </a:rPr>
              <a:t>的索引结构。如：</a:t>
            </a:r>
            <a:r>
              <a:rPr lang="en-US" altLang="zh-CN" dirty="0">
                <a:sym typeface="+mn-ea"/>
              </a:rPr>
              <a:t>LevelDB</a:t>
            </a:r>
            <a:r>
              <a:rPr lang="zh-CN" altLang="en-US" dirty="0">
                <a:sym typeface="+mn-ea"/>
              </a:rPr>
              <a:t>、</a:t>
            </a:r>
            <a:r>
              <a:rPr lang="en-US" altLang="zh-CN" dirty="0">
                <a:sym typeface="+mn-ea"/>
              </a:rPr>
              <a:t>RocksDB</a:t>
            </a:r>
            <a:r>
              <a:rPr lang="zh-CN" altLang="en-US" dirty="0">
                <a:sym typeface="+mn-ea"/>
              </a:rPr>
              <a:t>、</a:t>
            </a:r>
            <a:r>
              <a:rPr lang="en-US" altLang="zh-CN" dirty="0">
                <a:sym typeface="+mn-ea"/>
              </a:rPr>
              <a:t>HBase</a:t>
            </a:r>
            <a:r>
              <a:rPr lang="zh-CN" altLang="en-US" dirty="0">
                <a:sym typeface="+mn-ea"/>
              </a:rPr>
              <a:t>、</a:t>
            </a:r>
            <a:r>
              <a:rPr lang="en-US" altLang="zh-CN" dirty="0">
                <a:sym typeface="+mn-ea"/>
              </a:rPr>
              <a:t>Cassandra</a:t>
            </a:r>
            <a:r>
              <a:rPr lang="zh-CN" altLang="en-US" dirty="0">
                <a:sym typeface="+mn-ea"/>
              </a:rPr>
              <a:t>等。</a:t>
            </a:r>
            <a:endParaRPr lang="en-US" altLang="zh-CN" dirty="0">
              <a:sym typeface="+mn-ea"/>
            </a:endParaRPr>
          </a:p>
          <a:p>
            <a:pPr marL="342900" lvl="1" indent="-342900">
              <a:buFont typeface="Wingdings" panose="05000000000000000000" pitchFamily="2" charset="2"/>
              <a:buChar char="Ø"/>
            </a:pPr>
            <a:r>
              <a:rPr lang="zh-CN" altLang="en-US" dirty="0">
                <a:sym typeface="+mn-ea"/>
              </a:rPr>
              <a:t>一般在</a:t>
            </a:r>
            <a:r>
              <a:rPr lang="zh-CN" altLang="en-US" dirty="0">
                <a:solidFill>
                  <a:srgbClr val="FF0000"/>
                </a:solidFill>
                <a:sym typeface="+mn-ea"/>
              </a:rPr>
              <a:t>内存</a:t>
            </a:r>
            <a:r>
              <a:rPr lang="zh-CN" altLang="en-US" dirty="0">
                <a:sym typeface="+mn-ea"/>
              </a:rPr>
              <a:t>设置一个</a:t>
            </a:r>
            <a:r>
              <a:rPr lang="zh-CN" altLang="en-US" dirty="0">
                <a:solidFill>
                  <a:srgbClr val="FF0000"/>
                </a:solidFill>
                <a:sym typeface="+mn-ea"/>
              </a:rPr>
              <a:t>写缓冲区</a:t>
            </a:r>
            <a:r>
              <a:rPr lang="en-US" altLang="zh-CN" dirty="0">
                <a:solidFill>
                  <a:srgbClr val="FF0000"/>
                </a:solidFill>
                <a:sym typeface="+mn-ea"/>
              </a:rPr>
              <a:t>Memtable</a:t>
            </a:r>
            <a:r>
              <a:rPr lang="zh-CN" altLang="en-US" dirty="0">
                <a:sym typeface="+mn-ea"/>
              </a:rPr>
              <a:t>，</a:t>
            </a:r>
            <a:endParaRPr lang="en-US" altLang="zh-CN" dirty="0">
              <a:sym typeface="+mn-ea"/>
            </a:endParaRPr>
          </a:p>
          <a:p>
            <a:pPr lvl="1"/>
            <a:r>
              <a:rPr lang="zh-CN" altLang="en-US" dirty="0">
                <a:sym typeface="+mn-ea"/>
              </a:rPr>
              <a:t>    其中数据按</a:t>
            </a:r>
            <a:r>
              <a:rPr lang="en-US" altLang="zh-CN" dirty="0">
                <a:sym typeface="+mn-ea"/>
              </a:rPr>
              <a:t>key</a:t>
            </a:r>
            <a:r>
              <a:rPr lang="zh-CN" altLang="en-US" dirty="0">
                <a:sym typeface="+mn-ea"/>
              </a:rPr>
              <a:t>排序；</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sym typeface="+mn-ea"/>
              </a:rPr>
              <a:t>磁盘</a:t>
            </a:r>
            <a:r>
              <a:rPr lang="zh-CN" altLang="en-US" dirty="0">
                <a:sym typeface="+mn-ea"/>
              </a:rPr>
              <a:t>中数据以</a:t>
            </a:r>
            <a:r>
              <a:rPr lang="zh-CN" altLang="en-US" dirty="0">
                <a:solidFill>
                  <a:srgbClr val="FF0000"/>
                </a:solidFill>
                <a:sym typeface="+mn-ea"/>
              </a:rPr>
              <a:t>文件</a:t>
            </a:r>
            <a:r>
              <a:rPr lang="en-US" altLang="zh-CN" dirty="0">
                <a:solidFill>
                  <a:srgbClr val="FF0000"/>
                </a:solidFill>
                <a:sym typeface="+mn-ea"/>
              </a:rPr>
              <a:t>SStable</a:t>
            </a:r>
            <a:r>
              <a:rPr lang="zh-CN" altLang="en-US" dirty="0">
                <a:sym typeface="+mn-ea"/>
              </a:rPr>
              <a:t>为单位</a:t>
            </a:r>
            <a:endParaRPr lang="en-US" altLang="zh-CN" dirty="0">
              <a:sym typeface="+mn-ea"/>
            </a:endParaRPr>
          </a:p>
          <a:p>
            <a:pPr lvl="1"/>
            <a:r>
              <a:rPr lang="zh-CN" altLang="en-US" dirty="0">
                <a:sym typeface="+mn-ea"/>
              </a:rPr>
              <a:t>   进行存储，以分层方式进行组织，</a:t>
            </a:r>
            <a:endParaRPr lang="en-US" altLang="zh-CN" dirty="0">
              <a:sym typeface="+mn-ea"/>
            </a:endParaRPr>
          </a:p>
          <a:p>
            <a:pPr lvl="1"/>
            <a:r>
              <a:rPr lang="en-US" altLang="zh-CN" dirty="0">
                <a:sym typeface="+mn-ea"/>
              </a:rPr>
              <a:t>   </a:t>
            </a:r>
            <a:r>
              <a:rPr lang="zh-CN" altLang="en-US" dirty="0">
                <a:sym typeface="+mn-ea"/>
              </a:rPr>
              <a:t>层内数据严格有序。</a:t>
            </a:r>
            <a:endParaRPr lang="en-US" altLang="zh-CN" dirty="0">
              <a:sym typeface="+mn-ea"/>
            </a:endParaRPr>
          </a:p>
          <a:p>
            <a:pPr marL="342900" lvl="1" indent="-342900">
              <a:buFont typeface="Wingdings" panose="05000000000000000000" pitchFamily="2" charset="2"/>
              <a:buChar char="Ø"/>
            </a:pPr>
            <a:r>
              <a:rPr lang="zh-CN" altLang="en-US" dirty="0">
                <a:sym typeface="+mn-ea"/>
              </a:rPr>
              <a:t>读数据需要自上向下查找，开销较</a:t>
            </a:r>
            <a:r>
              <a:rPr lang="en-US" altLang="zh-CN" dirty="0">
                <a:sym typeface="+mn-ea"/>
              </a:rPr>
              <a:t>B</a:t>
            </a:r>
            <a:r>
              <a:rPr lang="zh-CN" altLang="en-US" dirty="0">
                <a:sym typeface="+mn-ea"/>
              </a:rPr>
              <a:t>树大；</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rPr>
              <a:t>写方面，</a:t>
            </a:r>
            <a:r>
              <a:rPr lang="en-US" altLang="zh-CN" dirty="0">
                <a:solidFill>
                  <a:srgbClr val="FF0000"/>
                </a:solidFill>
              </a:rPr>
              <a:t>SSTable</a:t>
            </a:r>
            <a:r>
              <a:rPr lang="zh-CN" altLang="en-US" dirty="0">
                <a:solidFill>
                  <a:srgbClr val="FF0000"/>
                </a:solidFill>
              </a:rPr>
              <a:t>整体写入，性能高</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13" name="图片 12">
            <a:extLst>
              <a:ext uri="{FF2B5EF4-FFF2-40B4-BE49-F238E27FC236}">
                <a16:creationId xmlns:a16="http://schemas.microsoft.com/office/drawing/2014/main" id="{125BA683-C4AE-4FE6-A2C0-D1CF89FAF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613" y="2813690"/>
            <a:ext cx="4596087" cy="324976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矩形 13">
            <a:extLst>
              <a:ext uri="{FF2B5EF4-FFF2-40B4-BE49-F238E27FC236}">
                <a16:creationId xmlns:a16="http://schemas.microsoft.com/office/drawing/2014/main" id="{FDF1E773-125F-4859-9561-CF33DC89C7C8}"/>
              </a:ext>
            </a:extLst>
          </p:cNvPr>
          <p:cNvSpPr/>
          <p:nvPr/>
        </p:nvSpPr>
        <p:spPr>
          <a:xfrm>
            <a:off x="7196412" y="6085859"/>
            <a:ext cx="4379725" cy="400110"/>
          </a:xfrm>
          <a:prstGeom prst="rect">
            <a:avLst/>
          </a:prstGeom>
        </p:spPr>
        <p:txBody>
          <a:bodyPr wrap="none">
            <a:spAutoFit/>
          </a:bodyPr>
          <a:lstStyle/>
          <a:p>
            <a:r>
              <a:rPr lang="en-US" altLang="zh-CN" sz="2000" kern="100" dirty="0">
                <a:effectLst/>
                <a:latin typeface="微软雅黑" panose="020B0503020204020204" pitchFamily="34" charset="-122"/>
                <a:ea typeface="微软雅黑" panose="020B0503020204020204" pitchFamily="34" charset="-122"/>
              </a:rPr>
              <a:t>LSM</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树键值存储系统的数据组织方式</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1710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r>
              <a:rPr lang="zh-CN" altLang="en-US" sz="2400" dirty="0">
                <a:sym typeface="+mn-ea"/>
              </a:rPr>
              <a:t>       为了维护上层数据量与下层数据量的</a:t>
            </a:r>
            <a:r>
              <a:rPr lang="zh-CN" altLang="en-US" sz="2400" dirty="0">
                <a:solidFill>
                  <a:srgbClr val="FF0000"/>
                </a:solidFill>
                <a:sym typeface="+mn-ea"/>
              </a:rPr>
              <a:t>比例关系</a:t>
            </a:r>
            <a:r>
              <a:rPr lang="zh-CN" altLang="en-US" sz="2400" dirty="0">
                <a:sym typeface="+mn-ea"/>
              </a:rPr>
              <a:t>，需要阶段性的进行</a:t>
            </a:r>
            <a:r>
              <a:rPr lang="zh-CN" altLang="en-US" sz="2400" dirty="0">
                <a:solidFill>
                  <a:srgbClr val="FF0000"/>
                </a:solidFill>
                <a:sym typeface="+mn-ea"/>
              </a:rPr>
              <a:t>数据下移</a:t>
            </a:r>
            <a:r>
              <a:rPr lang="zh-CN" altLang="en-US" sz="2400" dirty="0">
                <a:sym typeface="+mn-ea"/>
              </a:rPr>
              <a:t>的操作，该操作称为</a:t>
            </a:r>
            <a:r>
              <a:rPr lang="en-US" altLang="zh-CN" sz="2400" dirty="0">
                <a:sym typeface="+mn-ea"/>
              </a:rPr>
              <a:t>compaction</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1</a:t>
            </a:r>
            <a:r>
              <a:rPr lang="zh-CN" altLang="en-US" sz="2400" dirty="0">
                <a:sym typeface="+mn-ea"/>
              </a:rPr>
              <a:t>）从空间超过预定比例最严重的的层中选择一个</a:t>
            </a:r>
            <a:r>
              <a:rPr lang="en-US" altLang="zh-CN" sz="2400" dirty="0">
                <a:sym typeface="+mn-ea"/>
              </a:rPr>
              <a:t>SSTable</a:t>
            </a:r>
            <a:r>
              <a:rPr lang="zh-CN" altLang="en-US" sz="2400" dirty="0">
                <a:sym typeface="+mn-ea"/>
              </a:rPr>
              <a:t>（设为上图中的</a:t>
            </a:r>
            <a:r>
              <a:rPr lang="en-US" altLang="zh-CN" sz="2400" dirty="0">
                <a:sym typeface="+mn-ea"/>
              </a:rPr>
              <a:t>T</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2</a:t>
            </a:r>
            <a:r>
              <a:rPr lang="zh-CN" altLang="en-US" sz="2400" dirty="0">
                <a:sym typeface="+mn-ea"/>
              </a:rPr>
              <a:t>）在</a:t>
            </a:r>
            <a:r>
              <a:rPr lang="en-US" altLang="zh-CN" sz="2400" dirty="0">
                <a:sym typeface="+mn-ea"/>
              </a:rPr>
              <a:t>T</a:t>
            </a:r>
            <a:r>
              <a:rPr lang="zh-CN" altLang="en-US" sz="2400" dirty="0">
                <a:sym typeface="+mn-ea"/>
              </a:rPr>
              <a:t>所在层（</a:t>
            </a:r>
            <a:r>
              <a:rPr lang="en-US" altLang="zh-CN" sz="2400" dirty="0">
                <a:sym typeface="+mn-ea"/>
              </a:rPr>
              <a:t>L</a:t>
            </a:r>
            <a:r>
              <a:rPr lang="en-US" altLang="zh-CN" sz="2400" baseline="-25000" dirty="0">
                <a:sym typeface="+mn-ea"/>
              </a:rPr>
              <a:t>i</a:t>
            </a:r>
            <a:r>
              <a:rPr lang="zh-CN" altLang="en-US" sz="2400" dirty="0">
                <a:sym typeface="+mn-ea"/>
              </a:rPr>
              <a:t>）的下一层（</a:t>
            </a:r>
            <a:r>
              <a:rPr lang="en-US" altLang="zh-CN" sz="2400" dirty="0">
                <a:sym typeface="+mn-ea"/>
              </a:rPr>
              <a:t>L</a:t>
            </a:r>
            <a:r>
              <a:rPr lang="en-US" altLang="zh-CN" sz="2400" baseline="-25000" dirty="0">
                <a:sym typeface="+mn-ea"/>
              </a:rPr>
              <a:t>i+1</a:t>
            </a:r>
            <a:r>
              <a:rPr lang="zh-CN" altLang="en-US" sz="2400" dirty="0">
                <a:sym typeface="+mn-ea"/>
              </a:rPr>
              <a:t>）</a:t>
            </a:r>
            <a:r>
              <a:rPr lang="zh-CN" altLang="en-US" sz="2400" dirty="0">
                <a:solidFill>
                  <a:srgbClr val="FF0000"/>
                </a:solidFill>
                <a:sym typeface="+mn-ea"/>
              </a:rPr>
              <a:t>寻找与</a:t>
            </a:r>
            <a:r>
              <a:rPr lang="en-US" altLang="zh-CN" sz="2400" dirty="0">
                <a:solidFill>
                  <a:srgbClr val="FF0000"/>
                </a:solidFill>
                <a:sym typeface="+mn-ea"/>
              </a:rPr>
              <a:t>T</a:t>
            </a:r>
            <a:r>
              <a:rPr lang="zh-CN" altLang="en-US" sz="2400" dirty="0">
                <a:solidFill>
                  <a:srgbClr val="FF0000"/>
                </a:solidFill>
                <a:sym typeface="+mn-ea"/>
              </a:rPr>
              <a:t>中所有</a:t>
            </a:r>
            <a:r>
              <a:rPr lang="en-US" altLang="zh-CN" sz="2400" dirty="0">
                <a:solidFill>
                  <a:srgbClr val="FF0000"/>
                </a:solidFill>
                <a:sym typeface="+mn-ea"/>
              </a:rPr>
              <a:t>key</a:t>
            </a:r>
            <a:r>
              <a:rPr lang="zh-CN" altLang="en-US" sz="2400" dirty="0">
                <a:solidFill>
                  <a:srgbClr val="FF0000"/>
                </a:solidFill>
                <a:sym typeface="+mn-ea"/>
              </a:rPr>
              <a:t>范围有交集的</a:t>
            </a:r>
            <a:r>
              <a:rPr lang="en-US" altLang="zh-CN" sz="2400" dirty="0">
                <a:solidFill>
                  <a:srgbClr val="FF0000"/>
                </a:solidFill>
                <a:sym typeface="+mn-ea"/>
              </a:rPr>
              <a:t>SSTable</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3</a:t>
            </a:r>
            <a:r>
              <a:rPr lang="zh-CN" altLang="en-US" sz="2400" dirty="0">
                <a:sym typeface="+mn-ea"/>
              </a:rPr>
              <a:t>）这些</a:t>
            </a:r>
            <a:r>
              <a:rPr lang="en-US" altLang="zh-CN" sz="2400" dirty="0">
                <a:sym typeface="+mn-ea"/>
              </a:rPr>
              <a:t>SSTable</a:t>
            </a:r>
            <a:r>
              <a:rPr lang="zh-CN" altLang="en-US" sz="2400" dirty="0">
                <a:sym typeface="+mn-ea"/>
              </a:rPr>
              <a:t>被加载到内存中，对</a:t>
            </a:r>
            <a:r>
              <a:rPr lang="en-US" altLang="zh-CN" sz="2400" dirty="0">
                <a:sym typeface="+mn-ea"/>
              </a:rPr>
              <a:t>T</a:t>
            </a:r>
            <a:r>
              <a:rPr lang="zh-CN" altLang="en-US" sz="2400" dirty="0">
                <a:sym typeface="+mn-ea"/>
              </a:rPr>
              <a:t>和这些</a:t>
            </a:r>
            <a:r>
              <a:rPr lang="en-US" altLang="zh-CN" sz="2400" dirty="0">
                <a:sym typeface="+mn-ea"/>
              </a:rPr>
              <a:t>SSTable</a:t>
            </a:r>
            <a:r>
              <a:rPr lang="zh-CN" altLang="en-US" sz="2400" dirty="0">
                <a:sym typeface="+mn-ea"/>
              </a:rPr>
              <a:t>中的键值对数据合并排序；</a:t>
            </a:r>
            <a:endParaRPr lang="en-US" altLang="zh-CN" sz="2400" dirty="0">
              <a:sym typeface="+mn-ea"/>
            </a:endParaRPr>
          </a:p>
          <a:p>
            <a:r>
              <a:rPr lang="zh-CN" altLang="en-US" sz="2400" dirty="0">
                <a:sym typeface="+mn-ea"/>
              </a:rPr>
              <a:t>（</a:t>
            </a:r>
            <a:r>
              <a:rPr lang="en-US" altLang="zh-CN" sz="2400" dirty="0">
                <a:sym typeface="+mn-ea"/>
              </a:rPr>
              <a:t>4</a:t>
            </a:r>
            <a:r>
              <a:rPr lang="zh-CN" altLang="en-US" sz="2400" dirty="0">
                <a:sym typeface="+mn-ea"/>
              </a:rPr>
              <a:t>）排序合并的结果写入</a:t>
            </a:r>
            <a:r>
              <a:rPr lang="en-US" altLang="zh-CN" sz="2400" dirty="0">
                <a:sym typeface="+mn-ea"/>
              </a:rPr>
              <a:t>L</a:t>
            </a:r>
            <a:r>
              <a:rPr lang="en-US" altLang="zh-CN" sz="2400" baseline="-25000" dirty="0">
                <a:sym typeface="+mn-ea"/>
              </a:rPr>
              <a:t>i+1</a:t>
            </a:r>
            <a:r>
              <a:rPr lang="zh-CN" altLang="en-US" sz="2400" dirty="0">
                <a:sym typeface="+mn-ea"/>
              </a:rPr>
              <a:t>层新的</a:t>
            </a:r>
            <a:r>
              <a:rPr lang="en-US" altLang="zh-CN" sz="2400" dirty="0">
                <a:sym typeface="+mn-ea"/>
              </a:rPr>
              <a:t>SSTable</a:t>
            </a:r>
            <a:r>
              <a:rPr lang="zh-CN" altLang="en-US" sz="2400" dirty="0">
                <a:sym typeface="+mn-ea"/>
              </a:rPr>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152742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a:t>
            </a:r>
            <a:endParaRPr lang="en-US" altLang="zh-CN" sz="2400" b="1" dirty="0">
              <a:solidFill>
                <a:srgbClr val="C00000"/>
              </a:solidFill>
              <a:sym typeface="+mn-ea"/>
            </a:endParaRPr>
          </a:p>
          <a:p>
            <a:r>
              <a:rPr lang="zh-CN" altLang="en-US" sz="2400" b="1" dirty="0">
                <a:sym typeface="+mn-ea"/>
              </a:rPr>
              <a:t>缺陷：</a:t>
            </a:r>
            <a:r>
              <a:rPr lang="en-US" altLang="zh-CN" sz="2400" dirty="0">
                <a:sym typeface="+mn-ea"/>
              </a:rPr>
              <a:t>B/B+</a:t>
            </a:r>
            <a:r>
              <a:rPr lang="zh-CN" altLang="en-US" sz="2400" dirty="0">
                <a:sym typeface="+mn-ea"/>
              </a:rPr>
              <a:t>树索引在更新单个</a:t>
            </a:r>
            <a:r>
              <a:rPr lang="en-US" altLang="zh-CN" sz="2400" dirty="0">
                <a:sym typeface="+mn-ea"/>
              </a:rPr>
              <a:t>KV</a:t>
            </a:r>
            <a:r>
              <a:rPr lang="zh-CN" altLang="en-US" sz="2400" dirty="0">
                <a:sym typeface="+mn-ea"/>
              </a:rPr>
              <a:t>对时，</a:t>
            </a:r>
            <a:r>
              <a:rPr lang="zh-CN" altLang="en-US" sz="2400" dirty="0">
                <a:solidFill>
                  <a:srgbClr val="FF0000"/>
                </a:solidFill>
                <a:sym typeface="+mn-ea"/>
              </a:rPr>
              <a:t>可能更新外存整个数据块，写放大严重，写操作性能差</a:t>
            </a:r>
            <a:r>
              <a:rPr lang="zh-CN" altLang="en-US" sz="2400" dirty="0">
                <a:sym typeface="+mn-ea"/>
              </a:rPr>
              <a:t>。</a:t>
            </a:r>
            <a:endParaRPr lang="en-US" altLang="zh-CN" sz="2400" dirty="0"/>
          </a:p>
          <a:p>
            <a:pPr lvl="1"/>
            <a:r>
              <a:rPr lang="zh-CN" altLang="en-US" dirty="0">
                <a:solidFill>
                  <a:srgbClr val="FF0000"/>
                </a:solidFill>
                <a:sym typeface="+mn-ea"/>
              </a:rPr>
              <a:t>       近年来，</a:t>
            </a:r>
            <a:r>
              <a:rPr lang="en-US" altLang="zh-CN" dirty="0">
                <a:solidFill>
                  <a:srgbClr val="FF0000"/>
                </a:solidFill>
                <a:sym typeface="+mn-ea"/>
              </a:rPr>
              <a:t>NVM</a:t>
            </a:r>
            <a:r>
              <a:rPr lang="zh-CN" altLang="en-US" dirty="0">
                <a:solidFill>
                  <a:srgbClr val="FF0000"/>
                </a:solidFill>
                <a:sym typeface="+mn-ea"/>
              </a:rPr>
              <a:t>非易失内存设备逐渐实用化，由此提出：面向</a:t>
            </a:r>
            <a:r>
              <a:rPr lang="en-US" altLang="zh-CN" dirty="0">
                <a:solidFill>
                  <a:srgbClr val="FF0000"/>
                </a:solidFill>
                <a:sym typeface="+mn-ea"/>
              </a:rPr>
              <a:t>NVM</a:t>
            </a:r>
            <a:r>
              <a:rPr lang="zh-CN" altLang="en-US" dirty="0">
                <a:solidFill>
                  <a:srgbClr val="FF0000"/>
                </a:solidFill>
                <a:sym typeface="+mn-ea"/>
              </a:rPr>
              <a:t>的</a:t>
            </a:r>
            <a:r>
              <a:rPr lang="en-US" altLang="zh-CN" dirty="0">
                <a:solidFill>
                  <a:srgbClr val="FF0000"/>
                </a:solidFill>
                <a:sym typeface="+mn-ea"/>
              </a:rPr>
              <a:t>B/B+</a:t>
            </a:r>
            <a:r>
              <a:rPr lang="zh-CN" altLang="en-US" dirty="0">
                <a:solidFill>
                  <a:srgbClr val="FF0000"/>
                </a:solidFill>
                <a:sym typeface="+mn-ea"/>
              </a:rPr>
              <a:t>树索引键值存储： </a:t>
            </a:r>
            <a:r>
              <a:rPr lang="zh-CN" altLang="en-US" dirty="0"/>
              <a:t>利用</a:t>
            </a:r>
            <a:r>
              <a:rPr lang="en-US" altLang="zh-CN" dirty="0"/>
              <a:t>NVM</a:t>
            </a:r>
            <a:r>
              <a:rPr lang="zh-CN" altLang="en-US" dirty="0"/>
              <a:t>的特点：支持按位访问，随机访问性能相对于连续访问性能差距不大，写操作明显慢于读操作。</a:t>
            </a:r>
            <a:endParaRPr lang="en-US" altLang="zh-CN" dirty="0"/>
          </a:p>
          <a:p>
            <a:pPr lvl="1"/>
            <a:r>
              <a:rPr lang="zh-CN" altLang="en-US" b="1" dirty="0"/>
              <a:t>存储设计：</a:t>
            </a:r>
            <a:r>
              <a:rPr lang="zh-CN" altLang="en-US" dirty="0"/>
              <a:t>尽量减少</a:t>
            </a:r>
            <a:r>
              <a:rPr lang="en-US" altLang="zh-CN" dirty="0"/>
              <a:t>NVM</a:t>
            </a:r>
            <a:r>
              <a:rPr lang="zh-CN" altLang="en-US" dirty="0"/>
              <a:t>写操作，</a:t>
            </a:r>
            <a:r>
              <a:rPr lang="zh-CN" altLang="en-US" dirty="0">
                <a:sym typeface="+mn-ea"/>
              </a:rPr>
              <a:t>代表：</a:t>
            </a:r>
            <a:endParaRPr lang="en-US" altLang="zh-CN" dirty="0">
              <a:sym typeface="+mn-ea"/>
            </a:endParaRPr>
          </a:p>
          <a:p>
            <a:pPr marL="342900" lvl="1" indent="-342900">
              <a:buFont typeface="Wingdings" panose="05000000000000000000" pitchFamily="2" charset="2"/>
              <a:buChar char="Ø"/>
            </a:pPr>
            <a:r>
              <a:rPr lang="en-US" altLang="zh-CN" dirty="0">
                <a:sym typeface="+mn-ea"/>
              </a:rPr>
              <a:t>Bw-Tree——</a:t>
            </a:r>
            <a:r>
              <a:rPr lang="zh-CN" altLang="en-US" dirty="0">
                <a:sym typeface="+mn-ea"/>
              </a:rPr>
              <a:t>通过无锁的方式来操作</a:t>
            </a:r>
            <a:r>
              <a:rPr lang="en-US" altLang="zh-CN" dirty="0">
                <a:sym typeface="+mn-ea"/>
              </a:rPr>
              <a:t>B+</a:t>
            </a:r>
            <a:r>
              <a:rPr lang="zh-CN" altLang="en-US" dirty="0">
                <a:sym typeface="+mn-ea"/>
              </a:rPr>
              <a:t>树（具体的操作细化为多个原子操作），提升随机读和范围读的性能，数据以追加的方式写入，提高写性能。</a:t>
            </a:r>
            <a:endParaRPr lang="en-US" altLang="zh-CN" dirty="0">
              <a:sym typeface="+mn-ea"/>
            </a:endParaRPr>
          </a:p>
          <a:p>
            <a:pPr marL="342900" lvl="1" indent="-342900">
              <a:buFont typeface="Wingdings" panose="05000000000000000000" pitchFamily="2" charset="2"/>
              <a:buChar char="Ø"/>
            </a:pPr>
            <a:r>
              <a:rPr lang="en-US" altLang="zh-CN" dirty="0">
                <a:sym typeface="+mn-ea"/>
              </a:rPr>
              <a:t>NV-Tree——</a:t>
            </a:r>
            <a:r>
              <a:rPr lang="zh-CN" altLang="en-US" dirty="0">
                <a:sym typeface="+mn-ea"/>
              </a:rPr>
              <a:t>把</a:t>
            </a:r>
            <a:r>
              <a:rPr lang="en-US" altLang="zh-CN" dirty="0">
                <a:sym typeface="+mn-ea"/>
              </a:rPr>
              <a:t>B+</a:t>
            </a:r>
            <a:r>
              <a:rPr lang="zh-CN" altLang="en-US" dirty="0">
                <a:sym typeface="+mn-ea"/>
              </a:rPr>
              <a:t>树内部结点放在</a:t>
            </a:r>
            <a:r>
              <a:rPr lang="en-US" altLang="zh-CN" dirty="0">
                <a:sym typeface="+mn-ea"/>
              </a:rPr>
              <a:t>DRAM</a:t>
            </a:r>
            <a:r>
              <a:rPr lang="zh-CN" altLang="en-US" dirty="0">
                <a:sym typeface="+mn-ea"/>
              </a:rPr>
              <a:t>内存且不保障持久化，</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中且持久化，故障时通过</a:t>
            </a:r>
            <a:r>
              <a:rPr lang="en-US" altLang="zh-CN" dirty="0">
                <a:solidFill>
                  <a:srgbClr val="FF0000"/>
                </a:solidFill>
                <a:sym typeface="+mn-ea"/>
              </a:rPr>
              <a:t>NVM</a:t>
            </a:r>
            <a:r>
              <a:rPr lang="zh-CN" altLang="en-US" dirty="0">
                <a:solidFill>
                  <a:srgbClr val="FF0000"/>
                </a:solidFill>
                <a:sym typeface="+mn-ea"/>
              </a:rPr>
              <a:t>的叶子结点扫描重构内部结点</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106655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pPr lvl="1"/>
            <a:r>
              <a:rPr lang="zh-CN" altLang="en-US" dirty="0">
                <a:sym typeface="+mn-ea"/>
              </a:rPr>
              <a:t>代表：</a:t>
            </a:r>
            <a:endParaRPr lang="en-US" altLang="zh-CN" dirty="0">
              <a:sym typeface="+mn-ea"/>
            </a:endParaRPr>
          </a:p>
          <a:p>
            <a:pPr lvl="2">
              <a:lnSpc>
                <a:spcPct val="120000"/>
              </a:lnSpc>
            </a:pPr>
            <a:r>
              <a:rPr lang="en-US" altLang="zh-CN" dirty="0">
                <a:sym typeface="+mn-ea"/>
              </a:rPr>
              <a:t>uB+-Tree——</a:t>
            </a:r>
            <a:r>
              <a:rPr lang="zh-CN" altLang="en-US" dirty="0">
                <a:sym typeface="+mn-ea"/>
              </a:rPr>
              <a:t>不保证</a:t>
            </a:r>
            <a:r>
              <a:rPr lang="en-US" altLang="zh-CN" dirty="0">
                <a:sym typeface="+mn-ea"/>
              </a:rPr>
              <a:t>B</a:t>
            </a:r>
            <a:r>
              <a:rPr lang="zh-CN" altLang="en-US" dirty="0">
                <a:sym typeface="+mn-ea"/>
              </a:rPr>
              <a:t>树的平衡性，</a:t>
            </a:r>
            <a:r>
              <a:rPr lang="zh-CN" altLang="en-US" dirty="0">
                <a:solidFill>
                  <a:srgbClr val="FF0000"/>
                </a:solidFill>
                <a:sym typeface="+mn-ea"/>
              </a:rPr>
              <a:t>允许适度的不平衡</a:t>
            </a:r>
            <a:r>
              <a:rPr lang="zh-CN" altLang="en-US" dirty="0">
                <a:sym typeface="+mn-ea"/>
              </a:rPr>
              <a:t>，读操作遇到溢出就多一次读操作；结点分裂导致不平衡时不把数据写入父节点，减少一次写操作。当多产生的</a:t>
            </a:r>
            <a:r>
              <a:rPr lang="zh-CN" altLang="en-US" dirty="0">
                <a:solidFill>
                  <a:srgbClr val="FF0000"/>
                </a:solidFill>
                <a:sym typeface="+mn-ea"/>
              </a:rPr>
              <a:t>读开销与减少的写开销相抵时</a:t>
            </a:r>
            <a:r>
              <a:rPr lang="zh-CN" altLang="en-US" dirty="0">
                <a:sym typeface="+mn-ea"/>
              </a:rPr>
              <a:t>，重新平衡</a:t>
            </a:r>
            <a:r>
              <a:rPr lang="en-US" altLang="zh-CN" dirty="0">
                <a:sym typeface="+mn-ea"/>
              </a:rPr>
              <a:t>B</a:t>
            </a:r>
            <a:r>
              <a:rPr lang="zh-CN" altLang="en-US" dirty="0">
                <a:sym typeface="+mn-ea"/>
              </a:rPr>
              <a:t>树。</a:t>
            </a:r>
            <a:endParaRPr lang="en-US" altLang="zh-CN" dirty="0">
              <a:sym typeface="+mn-ea"/>
            </a:endParaRPr>
          </a:p>
          <a:p>
            <a:pPr lvl="2">
              <a:lnSpc>
                <a:spcPct val="120000"/>
              </a:lnSpc>
            </a:pPr>
            <a:r>
              <a:rPr lang="en-US" altLang="zh-CN" dirty="0">
                <a:sym typeface="+mn-ea"/>
              </a:rPr>
              <a:t>FPTree——</a:t>
            </a:r>
            <a:r>
              <a:rPr lang="zh-CN" altLang="en-US" dirty="0">
                <a:sym typeface="+mn-ea"/>
              </a:rPr>
              <a:t>混合</a:t>
            </a:r>
            <a:r>
              <a:rPr lang="en-US" altLang="zh-CN" dirty="0">
                <a:sym typeface="+mn-ea"/>
              </a:rPr>
              <a:t>NVM</a:t>
            </a:r>
            <a:r>
              <a:rPr lang="zh-CN" altLang="en-US" dirty="0">
                <a:sym typeface="+mn-ea"/>
              </a:rPr>
              <a:t>和</a:t>
            </a:r>
            <a:r>
              <a:rPr lang="en-US" altLang="zh-CN" dirty="0">
                <a:sym typeface="+mn-ea"/>
              </a:rPr>
              <a:t>DRAM</a:t>
            </a:r>
            <a:r>
              <a:rPr lang="zh-CN" altLang="en-US" dirty="0">
                <a:sym typeface="+mn-ea"/>
              </a:rPr>
              <a:t>的持久化</a:t>
            </a:r>
            <a:r>
              <a:rPr lang="en-US" altLang="zh-CN" dirty="0">
                <a:sym typeface="+mn-ea"/>
              </a:rPr>
              <a:t>B+</a:t>
            </a:r>
            <a:r>
              <a:rPr lang="zh-CN" altLang="en-US" dirty="0">
                <a:sym typeface="+mn-ea"/>
              </a:rPr>
              <a:t>树，</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中，内部结点放在</a:t>
            </a:r>
            <a:r>
              <a:rPr lang="en-US" altLang="zh-CN" dirty="0">
                <a:solidFill>
                  <a:srgbClr val="FF0000"/>
                </a:solidFill>
                <a:sym typeface="+mn-ea"/>
              </a:rPr>
              <a:t>DRAM</a:t>
            </a:r>
            <a:r>
              <a:rPr lang="zh-CN" altLang="en-US" dirty="0">
                <a:solidFill>
                  <a:srgbClr val="FF0000"/>
                </a:solidFill>
                <a:sym typeface="+mn-ea"/>
              </a:rPr>
              <a:t>内存且恢复时重建。</a:t>
            </a:r>
            <a:r>
              <a:rPr lang="zh-CN" altLang="en-US" dirty="0">
                <a:sym typeface="+mn-ea"/>
              </a:rPr>
              <a:t>使用叶结点中键值的单字节</a:t>
            </a:r>
            <a:r>
              <a:rPr lang="en-US" altLang="zh-CN" dirty="0">
                <a:sym typeface="+mn-ea"/>
              </a:rPr>
              <a:t>hash</a:t>
            </a:r>
            <a:r>
              <a:rPr lang="zh-CN" altLang="en-US" dirty="0">
                <a:sym typeface="+mn-ea"/>
              </a:rPr>
              <a:t>值</a:t>
            </a:r>
            <a:r>
              <a:rPr lang="en-US" altLang="zh-CN" dirty="0">
                <a:sym typeface="+mn-ea"/>
              </a:rPr>
              <a:t>Fingerprint</a:t>
            </a:r>
            <a:r>
              <a:rPr lang="zh-CN" altLang="en-US" dirty="0">
                <a:sym typeface="+mn-ea"/>
              </a:rPr>
              <a:t>（</a:t>
            </a:r>
            <a:r>
              <a:rPr lang="zh-CN" altLang="en-US" dirty="0">
                <a:solidFill>
                  <a:srgbClr val="FF0000"/>
                </a:solidFill>
                <a:sym typeface="+mn-ea"/>
              </a:rPr>
              <a:t>指纹</a:t>
            </a:r>
            <a:r>
              <a:rPr lang="zh-CN" altLang="en-US" dirty="0">
                <a:sym typeface="+mn-ea"/>
              </a:rPr>
              <a:t>）提高检索性能，</a:t>
            </a:r>
            <a:r>
              <a:rPr lang="en-US" altLang="zh-CN" dirty="0">
                <a:solidFill>
                  <a:srgbClr val="FF0000"/>
                </a:solidFill>
                <a:sym typeface="+mn-ea"/>
              </a:rPr>
              <a:t>Fingerprinta</a:t>
            </a:r>
            <a:r>
              <a:rPr lang="zh-CN" altLang="en-US" dirty="0">
                <a:solidFill>
                  <a:srgbClr val="FF0000"/>
                </a:solidFill>
                <a:sym typeface="+mn-ea"/>
              </a:rPr>
              <a:t>存储在叶子结点的开始部分，检索时首先扫描它，以充当过滤器的作用。</a:t>
            </a:r>
            <a:endParaRPr lang="en-US" altLang="zh-CN"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11930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a:solidFill>
                  <a:srgbClr val="C00000"/>
                </a:solidFill>
                <a:sym typeface="+mn-ea"/>
              </a:rPr>
              <a:t>列存储</a:t>
            </a:r>
            <a:r>
              <a:rPr lang="zh-CN" altLang="en-US" sz="2400" dirty="0">
                <a:sym typeface="+mn-ea"/>
              </a:rPr>
              <a:t>：</a:t>
            </a:r>
            <a:r>
              <a:rPr lang="zh-CN" altLang="zh-CN" sz="2400" dirty="0">
                <a:sym typeface="+mn-ea"/>
              </a:rPr>
              <a:t>将每个列上的数据分别连续存储。</a:t>
            </a:r>
            <a:endParaRPr lang="en-US" altLang="zh-CN" sz="2400" dirty="0"/>
          </a:p>
          <a:p>
            <a:pPr lvl="1"/>
            <a:r>
              <a:rPr lang="zh-CN" altLang="en-US" dirty="0">
                <a:sym typeface="+mn-ea"/>
              </a:rPr>
              <a:t>优点：</a:t>
            </a:r>
            <a:endParaRPr lang="en-US" altLang="zh-CN" dirty="0">
              <a:sym typeface="+mn-ea"/>
            </a:endParaRPr>
          </a:p>
          <a:p>
            <a:pPr lvl="1"/>
            <a:r>
              <a:rPr lang="en-US" altLang="zh-CN" dirty="0">
                <a:sym typeface="+mn-ea"/>
              </a:rPr>
              <a:t>- </a:t>
            </a:r>
            <a:r>
              <a:rPr lang="zh-CN" altLang="zh-CN" dirty="0">
                <a:sym typeface="+mn-ea"/>
              </a:rPr>
              <a:t>列存储</a:t>
            </a:r>
            <a:r>
              <a:rPr lang="zh-CN" altLang="zh-CN" dirty="0">
                <a:solidFill>
                  <a:srgbClr val="FF0000"/>
                </a:solidFill>
                <a:sym typeface="+mn-ea"/>
              </a:rPr>
              <a:t>避免</a:t>
            </a:r>
            <a:r>
              <a:rPr lang="zh-CN" altLang="zh-CN" dirty="0">
                <a:sym typeface="+mn-ea"/>
              </a:rPr>
              <a:t>了批量数据扫描时的</a:t>
            </a:r>
            <a:r>
              <a:rPr lang="zh-CN" altLang="zh-CN" dirty="0">
                <a:solidFill>
                  <a:srgbClr val="FF0000"/>
                </a:solidFill>
                <a:sym typeface="+mn-ea"/>
              </a:rPr>
              <a:t>访问量放大</a:t>
            </a:r>
            <a:r>
              <a:rPr lang="zh-CN" altLang="en-US" dirty="0">
                <a:sym typeface="+mn-ea"/>
              </a:rPr>
              <a:t>，常见于</a:t>
            </a:r>
            <a:r>
              <a:rPr lang="zh-CN" altLang="zh-CN" dirty="0">
                <a:sym typeface="+mn-ea"/>
              </a:rPr>
              <a:t>分析型大数据管理系统</a:t>
            </a:r>
            <a:r>
              <a:rPr lang="zh-CN" altLang="en-US" dirty="0">
                <a:sym typeface="+mn-ea"/>
              </a:rPr>
              <a:t>。</a:t>
            </a:r>
            <a:endParaRPr lang="en-US" altLang="zh-CN" dirty="0">
              <a:sym typeface="+mn-ea"/>
            </a:endParaRPr>
          </a:p>
          <a:p>
            <a:pPr lvl="1"/>
            <a:r>
              <a:rPr lang="en-US" altLang="zh-CN" dirty="0">
                <a:sym typeface="+mn-ea"/>
              </a:rPr>
              <a:t>- </a:t>
            </a:r>
            <a:r>
              <a:rPr lang="zh-CN" altLang="en-US" dirty="0">
                <a:sym typeface="+mn-ea"/>
              </a:rPr>
              <a:t>列数据类型相同，</a:t>
            </a:r>
            <a:r>
              <a:rPr lang="zh-CN" altLang="en-US" dirty="0">
                <a:solidFill>
                  <a:srgbClr val="FF0000"/>
                </a:solidFill>
                <a:sym typeface="+mn-ea"/>
              </a:rPr>
              <a:t>分布有规律</a:t>
            </a:r>
            <a:r>
              <a:rPr lang="zh-CN" altLang="en-US" dirty="0">
                <a:sym typeface="+mn-ea"/>
              </a:rPr>
              <a:t>，便于快速的</a:t>
            </a:r>
            <a:r>
              <a:rPr lang="zh-CN" altLang="en-US" dirty="0">
                <a:solidFill>
                  <a:srgbClr val="FF0000"/>
                </a:solidFill>
                <a:sym typeface="+mn-ea"/>
              </a:rPr>
              <a:t>压缩和解压缩</a:t>
            </a:r>
            <a:r>
              <a:rPr lang="zh-CN" altLang="en-US" dirty="0">
                <a:sym typeface="+mn-ea"/>
              </a:rPr>
              <a:t>。</a:t>
            </a:r>
            <a:r>
              <a:rPr lang="zh-CN" altLang="zh-CN" dirty="0">
                <a:sym typeface="+mn-ea"/>
              </a:rPr>
              <a:t> </a:t>
            </a:r>
            <a:endParaRPr lang="en-US" altLang="zh-CN" dirty="0"/>
          </a:p>
          <a:p>
            <a:r>
              <a:rPr lang="zh-CN" altLang="en-US" sz="2400" dirty="0">
                <a:sym typeface="+mn-ea"/>
              </a:rPr>
              <a:t>代表：</a:t>
            </a:r>
            <a:endParaRPr lang="en-US" altLang="zh-CN" sz="2400" dirty="0">
              <a:sym typeface="+mn-ea"/>
            </a:endParaRPr>
          </a:p>
          <a:p>
            <a:pPr lvl="2"/>
            <a:r>
              <a:rPr lang="en-US" altLang="zh-CN" dirty="0">
                <a:sym typeface="+mn-ea"/>
              </a:rPr>
              <a:t>- HDFS</a:t>
            </a:r>
            <a:r>
              <a:rPr lang="zh-CN" altLang="zh-CN" dirty="0">
                <a:sym typeface="+mn-ea"/>
              </a:rPr>
              <a:t>列存储</a:t>
            </a:r>
            <a:endParaRPr lang="en-US" altLang="zh-CN" dirty="0"/>
          </a:p>
          <a:p>
            <a:pPr lvl="2"/>
            <a:r>
              <a:rPr lang="en-US" altLang="zh-CN" dirty="0">
                <a:sym typeface="+mn-ea"/>
              </a:rPr>
              <a:t>- </a:t>
            </a:r>
            <a:r>
              <a:rPr lang="zh-CN" altLang="en-US" dirty="0">
                <a:sym typeface="+mn-ea"/>
              </a:rPr>
              <a:t>列存储数据库</a:t>
            </a:r>
            <a:r>
              <a:rPr lang="en-US" altLang="zh-CN" dirty="0">
                <a:sym typeface="+mn-ea"/>
              </a:rPr>
              <a:t>MonetDB</a:t>
            </a:r>
            <a:r>
              <a:rPr lang="zh-CN" altLang="en-US" dirty="0">
                <a:sym typeface="+mn-ea"/>
              </a:rPr>
              <a:t>，</a:t>
            </a:r>
            <a:r>
              <a:rPr lang="en-US" altLang="zh-CN" dirty="0">
                <a:sym typeface="+mn-ea"/>
              </a:rPr>
              <a:t>C-Store</a:t>
            </a:r>
            <a:r>
              <a:rPr lang="zh-CN" altLang="en-US" dirty="0">
                <a:sym typeface="+mn-ea"/>
              </a:rPr>
              <a:t>，</a:t>
            </a:r>
            <a:endParaRPr lang="en-US" altLang="zh-CN" dirty="0">
              <a:sym typeface="+mn-ea"/>
            </a:endParaRPr>
          </a:p>
          <a:p>
            <a:pPr lvl="2"/>
            <a:r>
              <a:rPr lang="en-US" altLang="zh-CN" dirty="0">
                <a:sym typeface="+mn-ea"/>
              </a:rPr>
              <a:t>   InfoBright</a:t>
            </a:r>
            <a:endParaRPr lang="en-US" altLang="zh-CN" dirty="0"/>
          </a:p>
          <a:p>
            <a:pPr lvl="2"/>
            <a:endParaRPr lang="en-US" altLang="zh-CN" dirty="0">
              <a:sym typeface="+mn-ea"/>
            </a:endParaRPr>
          </a:p>
          <a:p>
            <a:pPr lvl="2"/>
            <a:r>
              <a:rPr lang="en-US" altLang="zh-CN" dirty="0">
                <a:sym typeface="+mn-ea"/>
              </a:rPr>
              <a:t>- RCFile</a:t>
            </a:r>
            <a:r>
              <a:rPr lang="zh-CN" altLang="en-US" dirty="0">
                <a:sym typeface="+mn-ea"/>
              </a:rPr>
              <a:t>，</a:t>
            </a:r>
            <a:r>
              <a:rPr lang="en-US" altLang="zh-CN" dirty="0">
                <a:sym typeface="+mn-ea"/>
              </a:rPr>
              <a:t>CarbonData</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pic>
        <p:nvPicPr>
          <p:cNvPr id="5" name="图片 4">
            <a:extLst>
              <a:ext uri="{FF2B5EF4-FFF2-40B4-BE49-F238E27FC236}">
                <a16:creationId xmlns:a16="http://schemas.microsoft.com/office/drawing/2014/main" id="{0D835B20-1B89-4CB3-9FC8-0592CFBDC565}"/>
              </a:ext>
            </a:extLst>
          </p:cNvPr>
          <p:cNvPicPr>
            <a:picLocks noChangeAspect="1"/>
          </p:cNvPicPr>
          <p:nvPr/>
        </p:nvPicPr>
        <p:blipFill>
          <a:blip r:embed="rId2"/>
          <a:stretch>
            <a:fillRect/>
          </a:stretch>
        </p:blipFill>
        <p:spPr>
          <a:xfrm>
            <a:off x="6555756" y="3217489"/>
            <a:ext cx="4937435" cy="3503986"/>
          </a:xfrm>
          <a:prstGeom prst="rect">
            <a:avLst/>
          </a:prstGeom>
        </p:spPr>
      </p:pic>
    </p:spTree>
    <p:extLst>
      <p:ext uri="{BB962C8B-B14F-4D97-AF65-F5344CB8AC3E}">
        <p14:creationId xmlns:p14="http://schemas.microsoft.com/office/powerpoint/2010/main" val="93405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a:bodyPr>
          <a:lstStyle/>
          <a:p>
            <a:r>
              <a:rPr lang="zh-CN" altLang="en-US" sz="2400" b="1" dirty="0"/>
              <a:t>数据组织与存储系统的核心问题</a:t>
            </a:r>
            <a:r>
              <a:rPr lang="zh-CN" altLang="en-US" sz="2400" dirty="0"/>
              <a:t>：通过合理的方式将低层次的硬件访问模型或数据模型包装为更高层次的数据模型供用户访问。</a:t>
            </a:r>
            <a:endParaRPr lang="en-US" altLang="zh-CN" sz="2400" dirty="0"/>
          </a:p>
          <a:p>
            <a:r>
              <a:rPr lang="zh-CN" altLang="en-US" sz="2400" dirty="0"/>
              <a:t>用户需求具有多样性，数据组织与存储系统也有多种数据模型的访问接口：</a:t>
            </a:r>
            <a:endParaRPr lang="en-US" altLang="zh-CN" sz="2400" dirty="0"/>
          </a:p>
          <a:p>
            <a:pPr marL="342900"/>
            <a:r>
              <a:rPr lang="zh-CN" altLang="en-US" sz="2400" i="1" dirty="0">
                <a:solidFill>
                  <a:srgbClr val="00B0F0"/>
                </a:solidFill>
              </a:rPr>
              <a:t>块数据模型、   文件数据模型、   键值数据模型、</a:t>
            </a:r>
            <a:endParaRPr lang="en-US" altLang="zh-CN" sz="2400" i="1" dirty="0">
              <a:solidFill>
                <a:srgbClr val="00B0F0"/>
              </a:solidFill>
            </a:endParaRPr>
          </a:p>
          <a:p>
            <a:pPr marL="342900"/>
            <a:r>
              <a:rPr lang="zh-CN" altLang="en-US" sz="2400" i="1" dirty="0">
                <a:solidFill>
                  <a:srgbClr val="00B0F0"/>
                </a:solidFill>
              </a:rPr>
              <a:t>列存储数据模型、   关系数据模型、   图数据模型、   文档数据模型</a:t>
            </a:r>
            <a:endParaRPr lang="en-US" altLang="zh-CN" sz="2400" i="1" dirty="0">
              <a:solidFill>
                <a:srgbClr val="00B0F0"/>
              </a:solidFill>
            </a:endParaRPr>
          </a:p>
          <a:p>
            <a:pPr marL="342900"/>
            <a:r>
              <a:rPr lang="zh-CN" altLang="en-US" sz="2400" dirty="0">
                <a:solidFill>
                  <a:srgbClr val="00B0F0"/>
                </a:solidFill>
              </a:rPr>
              <a:t>。。。</a:t>
            </a:r>
            <a:endParaRPr lang="en-US" altLang="zh-CN" sz="2400" dirty="0">
              <a:solidFill>
                <a:srgbClr val="00B0F0"/>
              </a:solidFill>
            </a:endParaRPr>
          </a:p>
          <a:p>
            <a:r>
              <a:rPr lang="zh-CN" altLang="en-US" sz="2400" dirty="0"/>
              <a:t>       为了将数据封装为用户所需要的数据模型，数据组织要对数据的映射、分块、布局等方面进行设计，还需要引入一些额外的辅助数据，包括元数据、索引、日志、冗余等，以达到快速访问目标数据的目的。</a:t>
            </a:r>
            <a:endParaRPr lang="en-US" altLang="zh-CN" sz="2400" dirty="0"/>
          </a:p>
          <a:p>
            <a:r>
              <a:rPr lang="zh-CN" altLang="en-US" sz="2400" dirty="0"/>
              <a:t>例如：</a:t>
            </a:r>
            <a:r>
              <a:rPr lang="en-US" altLang="zh-CN" sz="2400" dirty="0"/>
              <a:t>HDFS</a:t>
            </a:r>
            <a:r>
              <a:rPr lang="zh-CN" altLang="en-US" sz="2400" dirty="0"/>
              <a:t>、</a:t>
            </a:r>
            <a:r>
              <a:rPr lang="en-US" altLang="zh-CN" sz="2400" dirty="0">
                <a:sym typeface="Wingdings" panose="05000000000000000000" pitchFamily="2" charset="2"/>
              </a:rPr>
              <a:t>HBASE</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6</a:t>
            </a:fld>
            <a:endParaRPr lang="zh-CN" altLang="en-US" dirty="0"/>
          </a:p>
        </p:txBody>
      </p:sp>
    </p:spTree>
    <p:extLst>
      <p:ext uri="{BB962C8B-B14F-4D97-AF65-F5344CB8AC3E}">
        <p14:creationId xmlns:p14="http://schemas.microsoft.com/office/powerpoint/2010/main" val="373962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zh-CN" altLang="en-US" sz="2400" b="1" dirty="0"/>
              <a:t>列存储数据库</a:t>
            </a:r>
            <a:endParaRPr lang="en-US" altLang="zh-CN" sz="2400" b="1" dirty="0"/>
          </a:p>
          <a:p>
            <a:r>
              <a:rPr lang="en-US" altLang="zh-CN" sz="2400" b="1" dirty="0">
                <a:solidFill>
                  <a:srgbClr val="C00000"/>
                </a:solidFill>
              </a:rPr>
              <a:t>MonetDB</a:t>
            </a:r>
            <a:r>
              <a:rPr lang="zh-CN" altLang="en-US" sz="2400" dirty="0"/>
              <a:t>：每列称为一个</a:t>
            </a:r>
            <a:r>
              <a:rPr lang="en-US" altLang="zh-CN" sz="2400" dirty="0"/>
              <a:t>BAT</a:t>
            </a:r>
            <a:r>
              <a:rPr lang="zh-CN" altLang="en-US" sz="2400" dirty="0"/>
              <a:t>，定长类似</a:t>
            </a:r>
            <a:r>
              <a:rPr lang="zh-CN" altLang="en-US" sz="2400" dirty="0">
                <a:solidFill>
                  <a:srgbClr val="FF0000"/>
                </a:solidFill>
              </a:rPr>
              <a:t>数组存储</a:t>
            </a:r>
            <a:r>
              <a:rPr lang="zh-CN" altLang="en-US" sz="2400" dirty="0"/>
              <a:t>，变长采用</a:t>
            </a:r>
            <a:r>
              <a:rPr lang="zh-CN" altLang="en-US" sz="2400" dirty="0">
                <a:solidFill>
                  <a:srgbClr val="FF0000"/>
                </a:solidFill>
              </a:rPr>
              <a:t>字典存储</a:t>
            </a:r>
            <a:r>
              <a:rPr lang="zh-CN" altLang="en-US" sz="2400" dirty="0"/>
              <a:t>；采用内存映射方式，</a:t>
            </a:r>
            <a:r>
              <a:rPr lang="zh-CN" altLang="en-US" sz="2400" dirty="0">
                <a:solidFill>
                  <a:srgbClr val="FF0000"/>
                </a:solidFill>
              </a:rPr>
              <a:t>晚期物化</a:t>
            </a:r>
            <a:r>
              <a:rPr lang="zh-CN" altLang="en-US" sz="2400" dirty="0"/>
              <a:t>策略。</a:t>
            </a:r>
            <a:endParaRPr lang="en-US" altLang="zh-CN" sz="2400" dirty="0"/>
          </a:p>
          <a:p>
            <a:r>
              <a:rPr lang="en-US" altLang="zh-CN" sz="2400" b="1" dirty="0">
                <a:solidFill>
                  <a:srgbClr val="C00000"/>
                </a:solidFill>
              </a:rPr>
              <a:t>C-Store</a:t>
            </a:r>
            <a:r>
              <a:rPr lang="zh-CN" altLang="en-US" sz="2400" dirty="0"/>
              <a:t>：一个为了快速查询而设计的</a:t>
            </a:r>
            <a:r>
              <a:rPr lang="zh-CN" altLang="en-US" sz="2400" dirty="0">
                <a:solidFill>
                  <a:srgbClr val="FF0000"/>
                </a:solidFill>
              </a:rPr>
              <a:t>关系型数据库</a:t>
            </a:r>
            <a:r>
              <a:rPr lang="zh-CN" altLang="en-US" sz="2400" dirty="0"/>
              <a:t>，</a:t>
            </a:r>
            <a:r>
              <a:rPr lang="zh-CN" altLang="en-US" sz="2400" dirty="0">
                <a:solidFill>
                  <a:srgbClr val="FF0000"/>
                </a:solidFill>
              </a:rPr>
              <a:t>同一个表中的不同列可能被存在不同的、可能有重叠的</a:t>
            </a:r>
            <a:r>
              <a:rPr lang="en-US" altLang="zh-CN" sz="2400" dirty="0">
                <a:solidFill>
                  <a:srgbClr val="FF0000"/>
                </a:solidFill>
              </a:rPr>
              <a:t>Projection</a:t>
            </a:r>
            <a:r>
              <a:rPr lang="zh-CN" altLang="en-US" sz="2400" dirty="0"/>
              <a:t>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pic>
        <p:nvPicPr>
          <p:cNvPr id="6" name="图片 5">
            <a:extLst>
              <a:ext uri="{FF2B5EF4-FFF2-40B4-BE49-F238E27FC236}">
                <a16:creationId xmlns:a16="http://schemas.microsoft.com/office/drawing/2014/main" id="{E7C7C205-75A0-4D9B-8505-264123498560}"/>
              </a:ext>
            </a:extLst>
          </p:cNvPr>
          <p:cNvPicPr>
            <a:picLocks noChangeAspect="1"/>
          </p:cNvPicPr>
          <p:nvPr/>
        </p:nvPicPr>
        <p:blipFill>
          <a:blip r:embed="rId3"/>
          <a:stretch>
            <a:fillRect/>
          </a:stretch>
        </p:blipFill>
        <p:spPr>
          <a:xfrm>
            <a:off x="1281112" y="3748675"/>
            <a:ext cx="3838575" cy="2247900"/>
          </a:xfrm>
          <a:prstGeom prst="rect">
            <a:avLst/>
          </a:prstGeom>
        </p:spPr>
      </p:pic>
      <p:sp>
        <p:nvSpPr>
          <p:cNvPr id="7" name="文本框 6">
            <a:extLst>
              <a:ext uri="{FF2B5EF4-FFF2-40B4-BE49-F238E27FC236}">
                <a16:creationId xmlns:a16="http://schemas.microsoft.com/office/drawing/2014/main" id="{2A7F7934-B7AF-4CFB-BA06-7F8296D6D0B7}"/>
              </a:ext>
            </a:extLst>
          </p:cNvPr>
          <p:cNvSpPr txBox="1"/>
          <p:nvPr/>
        </p:nvSpPr>
        <p:spPr>
          <a:xfrm>
            <a:off x="2071687" y="6027751"/>
            <a:ext cx="1509714" cy="369332"/>
          </a:xfrm>
          <a:prstGeom prst="rect">
            <a:avLst/>
          </a:prstGeom>
          <a:noFill/>
        </p:spPr>
        <p:txBody>
          <a:bodyPr wrap="square">
            <a:spAutoFit/>
          </a:bodyPr>
          <a:lstStyle/>
          <a:p>
            <a:r>
              <a:rPr lang="en-US" altLang="zh-CN" sz="1800" dirty="0"/>
              <a:t>MonetDB</a:t>
            </a:r>
            <a:endParaRPr lang="zh-CN" altLang="en-US" dirty="0"/>
          </a:p>
        </p:txBody>
      </p:sp>
      <p:pic>
        <p:nvPicPr>
          <p:cNvPr id="8" name="图片 7">
            <a:extLst>
              <a:ext uri="{FF2B5EF4-FFF2-40B4-BE49-F238E27FC236}">
                <a16:creationId xmlns:a16="http://schemas.microsoft.com/office/drawing/2014/main" id="{10425EC3-7A2B-49C4-93F9-1AEB6CC19F9D}"/>
              </a:ext>
            </a:extLst>
          </p:cNvPr>
          <p:cNvPicPr>
            <a:picLocks noChangeAspect="1"/>
          </p:cNvPicPr>
          <p:nvPr/>
        </p:nvPicPr>
        <p:blipFill>
          <a:blip r:embed="rId4"/>
          <a:stretch>
            <a:fillRect/>
          </a:stretch>
        </p:blipFill>
        <p:spPr>
          <a:xfrm>
            <a:off x="5747279" y="3748675"/>
            <a:ext cx="1964266" cy="2319999"/>
          </a:xfrm>
          <a:prstGeom prst="rect">
            <a:avLst/>
          </a:prstGeom>
        </p:spPr>
      </p:pic>
      <p:pic>
        <p:nvPicPr>
          <p:cNvPr id="9" name="图片 8">
            <a:extLst>
              <a:ext uri="{FF2B5EF4-FFF2-40B4-BE49-F238E27FC236}">
                <a16:creationId xmlns:a16="http://schemas.microsoft.com/office/drawing/2014/main" id="{ECF430B6-12A7-4CEA-9B29-031B1F730968}"/>
              </a:ext>
            </a:extLst>
          </p:cNvPr>
          <p:cNvPicPr>
            <a:picLocks noChangeAspect="1"/>
          </p:cNvPicPr>
          <p:nvPr/>
        </p:nvPicPr>
        <p:blipFill>
          <a:blip r:embed="rId5"/>
          <a:stretch>
            <a:fillRect/>
          </a:stretch>
        </p:blipFill>
        <p:spPr>
          <a:xfrm>
            <a:off x="7762875" y="3748675"/>
            <a:ext cx="1057275" cy="2157412"/>
          </a:xfrm>
          <a:prstGeom prst="rect">
            <a:avLst/>
          </a:prstGeom>
        </p:spPr>
      </p:pic>
      <p:cxnSp>
        <p:nvCxnSpPr>
          <p:cNvPr id="10" name="直接箭头连接符 9">
            <a:extLst>
              <a:ext uri="{FF2B5EF4-FFF2-40B4-BE49-F238E27FC236}">
                <a16:creationId xmlns:a16="http://schemas.microsoft.com/office/drawing/2014/main" id="{DF5DDE21-1402-4F4E-80F9-6E423DC03429}"/>
              </a:ext>
            </a:extLst>
          </p:cNvPr>
          <p:cNvCxnSpPr/>
          <p:nvPr/>
        </p:nvCxnSpPr>
        <p:spPr>
          <a:xfrm flipV="1">
            <a:off x="8820150" y="4034971"/>
            <a:ext cx="657679" cy="63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D24CED5-2D84-4F20-89EA-79CB3EA0E87A}"/>
              </a:ext>
            </a:extLst>
          </p:cNvPr>
          <p:cNvCxnSpPr>
            <a:stCxn id="9" idx="3"/>
          </p:cNvCxnSpPr>
          <p:nvPr/>
        </p:nvCxnSpPr>
        <p:spPr>
          <a:xfrm flipV="1">
            <a:off x="8820150" y="4673600"/>
            <a:ext cx="1162050" cy="15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A90C8F-17DF-46F4-9F59-3AEDF719592C}"/>
              </a:ext>
            </a:extLst>
          </p:cNvPr>
          <p:cNvCxnSpPr/>
          <p:nvPr/>
        </p:nvCxnSpPr>
        <p:spPr>
          <a:xfrm>
            <a:off x="8820150" y="4959896"/>
            <a:ext cx="685800" cy="634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DBD6624-3019-437B-AF4B-1984361DFAE2}"/>
              </a:ext>
            </a:extLst>
          </p:cNvPr>
          <p:cNvPicPr>
            <a:picLocks noChangeAspect="1"/>
          </p:cNvPicPr>
          <p:nvPr/>
        </p:nvPicPr>
        <p:blipFill>
          <a:blip r:embed="rId6"/>
          <a:stretch>
            <a:fillRect/>
          </a:stretch>
        </p:blipFill>
        <p:spPr>
          <a:xfrm>
            <a:off x="9505950" y="3201605"/>
            <a:ext cx="814387" cy="1405738"/>
          </a:xfrm>
          <a:prstGeom prst="rect">
            <a:avLst/>
          </a:prstGeom>
        </p:spPr>
      </p:pic>
      <p:pic>
        <p:nvPicPr>
          <p:cNvPr id="14" name="图片 13">
            <a:extLst>
              <a:ext uri="{FF2B5EF4-FFF2-40B4-BE49-F238E27FC236}">
                <a16:creationId xmlns:a16="http://schemas.microsoft.com/office/drawing/2014/main" id="{7BFF4699-67E6-435E-AA32-F193F87A17EF}"/>
              </a:ext>
            </a:extLst>
          </p:cNvPr>
          <p:cNvPicPr>
            <a:picLocks noChangeAspect="1"/>
          </p:cNvPicPr>
          <p:nvPr/>
        </p:nvPicPr>
        <p:blipFill>
          <a:blip r:embed="rId7"/>
          <a:stretch>
            <a:fillRect/>
          </a:stretch>
        </p:blipFill>
        <p:spPr>
          <a:xfrm>
            <a:off x="10004351" y="4285929"/>
            <a:ext cx="1394006" cy="1334771"/>
          </a:xfrm>
          <a:prstGeom prst="rect">
            <a:avLst/>
          </a:prstGeom>
        </p:spPr>
      </p:pic>
      <p:pic>
        <p:nvPicPr>
          <p:cNvPr id="15" name="图片 14">
            <a:extLst>
              <a:ext uri="{FF2B5EF4-FFF2-40B4-BE49-F238E27FC236}">
                <a16:creationId xmlns:a16="http://schemas.microsoft.com/office/drawing/2014/main" id="{B43DC16F-F7BB-4291-B0F5-B5A5B530A768}"/>
              </a:ext>
            </a:extLst>
          </p:cNvPr>
          <p:cNvPicPr>
            <a:picLocks noChangeAspect="1"/>
          </p:cNvPicPr>
          <p:nvPr/>
        </p:nvPicPr>
        <p:blipFill>
          <a:blip r:embed="rId8"/>
          <a:stretch>
            <a:fillRect/>
          </a:stretch>
        </p:blipFill>
        <p:spPr>
          <a:xfrm>
            <a:off x="9528101" y="5200331"/>
            <a:ext cx="866775" cy="1576388"/>
          </a:xfrm>
          <a:prstGeom prst="rect">
            <a:avLst/>
          </a:prstGeom>
        </p:spPr>
      </p:pic>
      <p:sp>
        <p:nvSpPr>
          <p:cNvPr id="16" name="文本框 15">
            <a:extLst>
              <a:ext uri="{FF2B5EF4-FFF2-40B4-BE49-F238E27FC236}">
                <a16:creationId xmlns:a16="http://schemas.microsoft.com/office/drawing/2014/main" id="{8AB7B117-8C67-454D-B816-54AB76FC67A5}"/>
              </a:ext>
            </a:extLst>
          </p:cNvPr>
          <p:cNvSpPr txBox="1"/>
          <p:nvPr/>
        </p:nvSpPr>
        <p:spPr>
          <a:xfrm>
            <a:off x="6804780" y="6068674"/>
            <a:ext cx="2237620" cy="369332"/>
          </a:xfrm>
          <a:prstGeom prst="rect">
            <a:avLst/>
          </a:prstGeom>
          <a:noFill/>
        </p:spPr>
        <p:txBody>
          <a:bodyPr wrap="square">
            <a:spAutoFit/>
          </a:bodyPr>
          <a:lstStyle/>
          <a:p>
            <a:r>
              <a:rPr lang="en-US" altLang="zh-CN" sz="1800" dirty="0"/>
              <a:t>C-Store</a:t>
            </a:r>
            <a:r>
              <a:rPr lang="zh-CN" altLang="en-US" sz="1800" dirty="0"/>
              <a:t>的</a:t>
            </a:r>
            <a:r>
              <a:rPr lang="en-US" altLang="zh-CN" sz="1800" dirty="0"/>
              <a:t>Projection</a:t>
            </a:r>
            <a:endParaRPr lang="zh-CN" altLang="en-US" dirty="0"/>
          </a:p>
        </p:txBody>
      </p:sp>
    </p:spTree>
    <p:extLst>
      <p:ext uri="{BB962C8B-B14F-4D97-AF65-F5344CB8AC3E}">
        <p14:creationId xmlns:p14="http://schemas.microsoft.com/office/powerpoint/2010/main" val="2513867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en-US" altLang="zh-CN" sz="2400" b="1" dirty="0">
                <a:solidFill>
                  <a:srgbClr val="C00000"/>
                </a:solidFill>
              </a:rPr>
              <a:t>HDFS</a:t>
            </a:r>
            <a:r>
              <a:rPr lang="zh-CN" altLang="en-US" sz="2400" b="1" dirty="0">
                <a:solidFill>
                  <a:srgbClr val="C00000"/>
                </a:solidFill>
              </a:rPr>
              <a:t>列存储</a:t>
            </a:r>
            <a:r>
              <a:rPr lang="zh-CN" altLang="en-US" sz="2400" dirty="0"/>
              <a:t>：分布式文件系统</a:t>
            </a:r>
            <a:endParaRPr lang="en-US" altLang="zh-CN" sz="2400" dirty="0"/>
          </a:p>
          <a:p>
            <a:pPr marL="457200" indent="-457200">
              <a:buFontTx/>
              <a:buChar char="-"/>
            </a:pPr>
            <a:r>
              <a:rPr lang="zh-CN" altLang="en-US" sz="2400" dirty="0"/>
              <a:t>一个数据文件被划分为若干个数据块，分布式存储在集群中的各个节点上。</a:t>
            </a:r>
            <a:endParaRPr lang="en-US" altLang="zh-CN" sz="2400" dirty="0"/>
          </a:p>
          <a:p>
            <a:pPr marL="457200" indent="-457200">
              <a:buFontTx/>
              <a:buChar char="-"/>
            </a:pPr>
            <a:r>
              <a:rPr lang="zh-CN" altLang="en-US" sz="2400" dirty="0"/>
              <a:t>列存储文件格式：</a:t>
            </a:r>
            <a:r>
              <a:rPr lang="en-US" altLang="zh-CN" sz="2400" dirty="0"/>
              <a:t>RCFile</a:t>
            </a:r>
            <a:r>
              <a:rPr lang="zh-CN" altLang="en-US" sz="2400" dirty="0"/>
              <a:t>、</a:t>
            </a:r>
            <a:r>
              <a:rPr lang="en-US" altLang="zh-CN" sz="2400" dirty="0"/>
              <a:t>ORC</a:t>
            </a:r>
            <a:r>
              <a:rPr lang="zh-CN" altLang="en-US" sz="2400" dirty="0"/>
              <a:t>、</a:t>
            </a:r>
            <a:r>
              <a:rPr lang="en-US" altLang="zh-CN" sz="2400" dirty="0"/>
              <a:t>Parquet</a:t>
            </a:r>
            <a:r>
              <a:rPr lang="zh-CN" altLang="en-US" sz="2400" dirty="0"/>
              <a:t>和</a:t>
            </a:r>
            <a:r>
              <a:rPr lang="en-US" altLang="zh-CN" sz="2400" dirty="0"/>
              <a:t>CarbonData</a:t>
            </a:r>
            <a:r>
              <a:rPr lang="zh-CN" altLang="en-US" sz="2400" dirty="0"/>
              <a:t>等。</a:t>
            </a:r>
            <a:endParaRPr lang="en-US" altLang="zh-CN" sz="2400" dirty="0"/>
          </a:p>
          <a:p>
            <a:pPr marL="457200" indent="-457200">
              <a:buFontTx/>
              <a:buChar char="-"/>
            </a:pPr>
            <a:r>
              <a:rPr lang="zh-CN" altLang="en-US" sz="2400" dirty="0">
                <a:solidFill>
                  <a:srgbClr val="FF0000"/>
                </a:solidFill>
              </a:rPr>
              <a:t>数据文件首先被水平划分为行组</a:t>
            </a:r>
            <a:r>
              <a:rPr lang="zh-CN" altLang="en-US" sz="2400" dirty="0"/>
              <a:t>；</a:t>
            </a:r>
            <a:endParaRPr lang="en-US" altLang="zh-CN" sz="2400" dirty="0"/>
          </a:p>
          <a:p>
            <a:pPr marL="457200" indent="-457200">
              <a:buFontTx/>
              <a:buChar char="-"/>
            </a:pPr>
            <a:r>
              <a:rPr lang="zh-CN" altLang="en-US" sz="2400" dirty="0">
                <a:solidFill>
                  <a:srgbClr val="FF0000"/>
                </a:solidFill>
              </a:rPr>
              <a:t>行组内数据按列存储</a:t>
            </a:r>
            <a:r>
              <a:rPr lang="zh-CN" altLang="en-US" sz="2400" dirty="0"/>
              <a:t>。</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grpSp>
        <p:nvGrpSpPr>
          <p:cNvPr id="17" name="组合 16">
            <a:extLst>
              <a:ext uri="{FF2B5EF4-FFF2-40B4-BE49-F238E27FC236}">
                <a16:creationId xmlns:a16="http://schemas.microsoft.com/office/drawing/2014/main" id="{FC9541B9-F6F8-48D3-91B4-EFCAC4E01C68}"/>
              </a:ext>
            </a:extLst>
          </p:cNvPr>
          <p:cNvGrpSpPr/>
          <p:nvPr/>
        </p:nvGrpSpPr>
        <p:grpSpPr>
          <a:xfrm>
            <a:off x="4441372" y="3274883"/>
            <a:ext cx="6435030" cy="3222979"/>
            <a:chOff x="13235" y="6410"/>
            <a:chExt cx="5201" cy="3231"/>
          </a:xfrm>
        </p:grpSpPr>
        <p:pic>
          <p:nvPicPr>
            <p:cNvPr id="18" name="Picture 1">
              <a:extLst>
                <a:ext uri="{FF2B5EF4-FFF2-40B4-BE49-F238E27FC236}">
                  <a16:creationId xmlns:a16="http://schemas.microsoft.com/office/drawing/2014/main" id="{C77A187D-15F0-4F57-9CDC-121814FB7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5" y="6410"/>
              <a:ext cx="5201" cy="283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矩形 18">
              <a:extLst>
                <a:ext uri="{FF2B5EF4-FFF2-40B4-BE49-F238E27FC236}">
                  <a16:creationId xmlns:a16="http://schemas.microsoft.com/office/drawing/2014/main" id="{FBDBB7F5-20D7-431E-8659-438A5C0ED244}"/>
                </a:ext>
              </a:extLst>
            </p:cNvPr>
            <p:cNvSpPr/>
            <p:nvPr/>
          </p:nvSpPr>
          <p:spPr>
            <a:xfrm>
              <a:off x="14518" y="9240"/>
              <a:ext cx="3918" cy="401"/>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HDFS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列存储文件结构示意图</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45078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grpSp>
        <p:nvGrpSpPr>
          <p:cNvPr id="9" name="组合 8">
            <a:extLst>
              <a:ext uri="{FF2B5EF4-FFF2-40B4-BE49-F238E27FC236}">
                <a16:creationId xmlns:a16="http://schemas.microsoft.com/office/drawing/2014/main" id="{7873F011-A88D-48AF-9818-70A4BAD3728C}"/>
              </a:ext>
            </a:extLst>
          </p:cNvPr>
          <p:cNvGrpSpPr/>
          <p:nvPr/>
        </p:nvGrpSpPr>
        <p:grpSpPr>
          <a:xfrm>
            <a:off x="3352800" y="863904"/>
            <a:ext cx="7772400" cy="5501192"/>
            <a:chOff x="838200" y="1332633"/>
            <a:chExt cx="4514850" cy="2762250"/>
          </a:xfrm>
        </p:grpSpPr>
        <p:pic>
          <p:nvPicPr>
            <p:cNvPr id="10" name="Picture 2">
              <a:extLst>
                <a:ext uri="{FF2B5EF4-FFF2-40B4-BE49-F238E27FC236}">
                  <a16:creationId xmlns:a16="http://schemas.microsoft.com/office/drawing/2014/main" id="{94C3C2BD-D00A-4473-9873-ED5A07541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32633"/>
              <a:ext cx="4514850" cy="276225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953555D-3D80-4919-81D3-4D4D92E98172}"/>
                </a:ext>
              </a:extLst>
            </p:cNvPr>
            <p:cNvSpPr/>
            <p:nvPr/>
          </p:nvSpPr>
          <p:spPr>
            <a:xfrm>
              <a:off x="3846286" y="3802743"/>
              <a:ext cx="1506764" cy="29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81A0477-9469-4576-9DC6-C314A367B514}"/>
                </a:ext>
              </a:extLst>
            </p:cNvPr>
            <p:cNvSpPr/>
            <p:nvPr/>
          </p:nvSpPr>
          <p:spPr>
            <a:xfrm>
              <a:off x="838200" y="1372546"/>
              <a:ext cx="1208314" cy="211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CB64AB0-CBC2-4FD3-853E-D11129E7C781}"/>
              </a:ext>
            </a:extLst>
          </p:cNvPr>
          <p:cNvSpPr txBox="1"/>
          <p:nvPr/>
        </p:nvSpPr>
        <p:spPr>
          <a:xfrm>
            <a:off x="3661229" y="6338858"/>
            <a:ext cx="220617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RCFile</a:t>
            </a:r>
            <a:r>
              <a:rPr lang="zh-CN" altLang="en-US" sz="2000" dirty="0">
                <a:latin typeface="微软雅黑" panose="020B0503020204020204" pitchFamily="34" charset="-122"/>
                <a:ea typeface="微软雅黑" panose="020B0503020204020204" pitchFamily="34" charset="-122"/>
              </a:rPr>
              <a:t>存储格式</a:t>
            </a:r>
          </a:p>
        </p:txBody>
      </p:sp>
      <p:sp>
        <p:nvSpPr>
          <p:cNvPr id="3" name="矩形 2"/>
          <p:cNvSpPr/>
          <p:nvPr/>
        </p:nvSpPr>
        <p:spPr>
          <a:xfrm>
            <a:off x="838200" y="948881"/>
            <a:ext cx="4848700" cy="461665"/>
          </a:xfrm>
          <a:prstGeom prst="rect">
            <a:avLst/>
          </a:prstGeom>
        </p:spPr>
        <p:txBody>
          <a:bodyPr wrap="none">
            <a:spAutoFit/>
          </a:bodyPr>
          <a:lstStyle/>
          <a:p>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Record Columnar File</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D0B7B7A-F807-496B-8657-4685C900B58C}"/>
              </a:ext>
            </a:extLst>
          </p:cNvPr>
          <p:cNvSpPr/>
          <p:nvPr/>
        </p:nvSpPr>
        <p:spPr>
          <a:xfrm>
            <a:off x="838200" y="1606645"/>
            <a:ext cx="2514600" cy="4893647"/>
          </a:xfrm>
          <a:prstGeom prst="rect">
            <a:avLst/>
          </a:prstGeom>
        </p:spPr>
        <p:txBody>
          <a:bodyPr wrap="square">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      存储结构遵循</a:t>
            </a:r>
            <a:r>
              <a:rPr lang="zh-CN" altLang="en-US" sz="2400" dirty="0">
                <a:solidFill>
                  <a:srgbClr val="FF0000"/>
                </a:solidFill>
                <a:latin typeface="微软雅黑" panose="020B0503020204020204" pitchFamily="34" charset="-122"/>
                <a:ea typeface="微软雅黑" panose="020B0503020204020204" pitchFamily="34" charset="-122"/>
              </a:rPr>
              <a:t>“先水平划分，再垂直划分”</a:t>
            </a:r>
            <a:r>
              <a:rPr lang="zh-CN" altLang="en-US" sz="2400" dirty="0">
                <a:solidFill>
                  <a:srgbClr val="333333"/>
                </a:solidFill>
                <a:latin typeface="微软雅黑" panose="020B0503020204020204" pitchFamily="34" charset="-122"/>
                <a:ea typeface="微软雅黑" panose="020B0503020204020204" pitchFamily="34" charset="-122"/>
              </a:rPr>
              <a:t>的设计理念，同一行的数据位于同一节点，因此元组重构开销很低。</a:t>
            </a:r>
            <a:endParaRPr lang="en-US" altLang="zh-CN" sz="2400" dirty="0">
              <a:solidFill>
                <a:srgbClr val="333333"/>
              </a:solidFill>
              <a:latin typeface="微软雅黑" panose="020B0503020204020204" pitchFamily="34" charset="-122"/>
              <a:ea typeface="微软雅黑" panose="020B0503020204020204" pitchFamily="34" charset="-122"/>
            </a:endParaRPr>
          </a:p>
          <a:p>
            <a:r>
              <a:rPr lang="en-US" altLang="zh-CN" sz="2400" dirty="0">
                <a:solidFill>
                  <a:srgbClr val="333333"/>
                </a:solidFill>
                <a:latin typeface="微软雅黑" panose="020B0503020204020204" pitchFamily="34" charset="-122"/>
                <a:ea typeface="微软雅黑" panose="020B0503020204020204" pitchFamily="34" charset="-122"/>
              </a:rPr>
              <a:t>      </a:t>
            </a:r>
            <a:r>
              <a:rPr lang="zh-CN" altLang="en-US" sz="2400" dirty="0">
                <a:solidFill>
                  <a:srgbClr val="333333"/>
                </a:solidFill>
                <a:latin typeface="微软雅黑" panose="020B0503020204020204" pitchFamily="34" charset="-122"/>
                <a:ea typeface="微软雅黑" panose="020B0503020204020204" pitchFamily="34" charset="-122"/>
              </a:rPr>
              <a:t>其次，像列存储一样，</a:t>
            </a:r>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FF0000"/>
                </a:solidFill>
                <a:latin typeface="微软雅黑" panose="020B0503020204020204" pitchFamily="34" charset="-122"/>
                <a:ea typeface="微软雅黑" panose="020B0503020204020204" pitchFamily="34" charset="-122"/>
              </a:rPr>
              <a:t>能够利用列维度的数据压缩，并能跳过不必要的列读取</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0944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8" name="Picture 4">
            <a:extLst>
              <a:ext uri="{FF2B5EF4-FFF2-40B4-BE49-F238E27FC236}">
                <a16:creationId xmlns:a16="http://schemas.microsoft.com/office/drawing/2014/main" id="{BE117B12-302D-4F36-9EC2-AAF37C956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27427"/>
            <a:ext cx="5850467" cy="588561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1AAB9CA-4804-421C-B005-FBF2A63C2F61}"/>
              </a:ext>
            </a:extLst>
          </p:cNvPr>
          <p:cNvSpPr txBox="1"/>
          <p:nvPr/>
        </p:nvSpPr>
        <p:spPr>
          <a:xfrm>
            <a:off x="1937232" y="6490642"/>
            <a:ext cx="303334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存储格式</a:t>
            </a:r>
          </a:p>
        </p:txBody>
      </p:sp>
      <p:sp>
        <p:nvSpPr>
          <p:cNvPr id="3" name="矩形 2">
            <a:extLst>
              <a:ext uri="{FF2B5EF4-FFF2-40B4-BE49-F238E27FC236}">
                <a16:creationId xmlns:a16="http://schemas.microsoft.com/office/drawing/2014/main" id="{A64AF1CA-ADC9-445A-A131-33ACF1BE2181}"/>
              </a:ext>
            </a:extLst>
          </p:cNvPr>
          <p:cNvSpPr/>
          <p:nvPr/>
        </p:nvSpPr>
        <p:spPr>
          <a:xfrm>
            <a:off x="7101016" y="855158"/>
            <a:ext cx="3785287" cy="5632311"/>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基础上引申出</a:t>
            </a:r>
            <a:r>
              <a:rPr lang="en-US" altLang="zh-CN" sz="2400" dirty="0">
                <a:latin typeface="微软雅黑" panose="020B0503020204020204" pitchFamily="34" charset="-122"/>
                <a:ea typeface="微软雅黑" panose="020B0503020204020204" pitchFamily="34" charset="-122"/>
              </a:rPr>
              <a:t>Stripe Footer</a:t>
            </a:r>
            <a:r>
              <a:rPr lang="zh-CN" altLang="en-US" sz="2400" dirty="0">
                <a:latin typeface="微软雅黑" panose="020B0503020204020204" pitchFamily="34" charset="-122"/>
                <a:ea typeface="微软雅黑" panose="020B0503020204020204" pitchFamily="34" charset="-122"/>
              </a:rPr>
              <a:t>等概念。每个</a:t>
            </a:r>
            <a:r>
              <a:rPr lang="en-US" altLang="zh-CN" sz="2400" dirty="0">
                <a:latin typeface="微软雅黑" panose="020B0503020204020204" pitchFamily="34" charset="-122"/>
                <a:ea typeface="微软雅黑" panose="020B0503020204020204" pitchFamily="34" charset="-122"/>
              </a:rPr>
              <a:t>ORC</a:t>
            </a:r>
            <a:r>
              <a:rPr lang="zh-CN" altLang="en-US" sz="2400" dirty="0">
                <a:latin typeface="微软雅黑" panose="020B0503020204020204" pitchFamily="34" charset="-122"/>
                <a:ea typeface="微软雅黑" panose="020B0503020204020204" pitchFamily="34" charset="-122"/>
              </a:rPr>
              <a:t>文件首先会被横向切分成多个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，而每个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内部以列存储</a:t>
            </a:r>
            <a:r>
              <a:rPr lang="zh-CN" altLang="en-US" sz="2400" dirty="0">
                <a:latin typeface="微软雅黑" panose="020B0503020204020204" pitchFamily="34" charset="-122"/>
                <a:ea typeface="微软雅黑" panose="020B0503020204020204" pitchFamily="34" charset="-122"/>
              </a:rPr>
              <a:t>，所有的列存储在一个文件中。</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默认的大小是</a:t>
            </a:r>
            <a:r>
              <a:rPr lang="en-US" altLang="zh-CN" sz="2400" dirty="0">
                <a:latin typeface="微软雅黑" panose="020B0503020204020204" pitchFamily="34" charset="-122"/>
                <a:ea typeface="微软雅黑" panose="020B0503020204020204" pitchFamily="34" charset="-122"/>
              </a:rPr>
              <a:t>250MB</a:t>
            </a:r>
            <a:r>
              <a:rPr lang="zh-CN" altLang="en-US" sz="2400" dirty="0">
                <a:latin typeface="微软雅黑" panose="020B0503020204020204" pitchFamily="34" charset="-122"/>
                <a:ea typeface="微软雅黑" panose="020B0503020204020204" pitchFamily="34" charset="-122"/>
              </a:rPr>
              <a:t>，相对于</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默认的行组大小</a:t>
            </a:r>
            <a:r>
              <a:rPr lang="en-US" altLang="zh-CN" sz="2400" dirty="0">
                <a:latin typeface="微软雅黑" panose="020B0503020204020204" pitchFamily="34" charset="-122"/>
                <a:ea typeface="微软雅黑" panose="020B0503020204020204" pitchFamily="34" charset="-122"/>
              </a:rPr>
              <a:t>4MB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更高效。</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Hive</a:t>
            </a:r>
            <a:r>
              <a:rPr lang="zh-CN" altLang="en-US" sz="2400" dirty="0">
                <a:solidFill>
                  <a:srgbClr val="FF0000"/>
                </a:solidFill>
                <a:latin typeface="微软雅黑" panose="020B0503020204020204" pitchFamily="34" charset="-122"/>
                <a:ea typeface="微软雅黑" panose="020B0503020204020204" pitchFamily="34" charset="-122"/>
              </a:rPr>
              <a:t>读取数据时，根据</a:t>
            </a:r>
            <a:r>
              <a:rPr lang="en-US" altLang="zh-CN" sz="2400" dirty="0">
                <a:solidFill>
                  <a:srgbClr val="FF0000"/>
                </a:solidFill>
                <a:latin typeface="微软雅黑" panose="020B0503020204020204" pitchFamily="34" charset="-122"/>
                <a:ea typeface="微软雅黑" panose="020B0503020204020204" pitchFamily="34" charset="-122"/>
              </a:rPr>
              <a:t>FileFooter</a:t>
            </a:r>
            <a:r>
              <a:rPr lang="zh-CN" altLang="en-US" sz="2400" dirty="0">
                <a:solidFill>
                  <a:srgbClr val="FF0000"/>
                </a:solidFill>
                <a:latin typeface="微软雅黑" panose="020B0503020204020204" pitchFamily="34" charset="-122"/>
                <a:ea typeface="微软雅黑" panose="020B0503020204020204" pitchFamily="34" charset="-122"/>
              </a:rPr>
              <a:t>读出</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的信息，根据</a:t>
            </a:r>
            <a:r>
              <a:rPr lang="en-US" altLang="zh-CN" sz="2400" dirty="0">
                <a:solidFill>
                  <a:srgbClr val="FF0000"/>
                </a:solidFill>
                <a:latin typeface="微软雅黑" panose="020B0503020204020204" pitchFamily="34" charset="-122"/>
                <a:ea typeface="微软雅黑" panose="020B0503020204020204" pitchFamily="34" charset="-122"/>
              </a:rPr>
              <a:t>IndexData</a:t>
            </a:r>
            <a:r>
              <a:rPr lang="zh-CN" altLang="en-US" sz="2400" dirty="0">
                <a:solidFill>
                  <a:srgbClr val="FF0000"/>
                </a:solidFill>
                <a:latin typeface="微软雅黑" panose="020B0503020204020204" pitchFamily="34" charset="-122"/>
                <a:ea typeface="微软雅黑" panose="020B0503020204020204" pitchFamily="34" charset="-122"/>
              </a:rPr>
              <a:t>读出数据的偏移量从而读取出数据。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7634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
        <p:nvSpPr>
          <p:cNvPr id="3" name="矩形 2">
            <a:extLst>
              <a:ext uri="{FF2B5EF4-FFF2-40B4-BE49-F238E27FC236}">
                <a16:creationId xmlns:a16="http://schemas.microsoft.com/office/drawing/2014/main" id="{A64AF1CA-ADC9-445A-A131-33ACF1BE2181}"/>
              </a:ext>
            </a:extLst>
          </p:cNvPr>
          <p:cNvSpPr/>
          <p:nvPr/>
        </p:nvSpPr>
        <p:spPr>
          <a:xfrm>
            <a:off x="654908" y="855158"/>
            <a:ext cx="10231395" cy="3905043"/>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存储空间上，</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扩展了</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的压缩，除了</a:t>
            </a:r>
            <a:r>
              <a:rPr lang="en-US" altLang="zh-CN" sz="2400" dirty="0">
                <a:latin typeface="微软雅黑" panose="020B0503020204020204" pitchFamily="34" charset="-122"/>
                <a:ea typeface="微软雅黑" panose="020B0503020204020204" pitchFamily="34" charset="-122"/>
              </a:rPr>
              <a:t>Run-length</a:t>
            </a:r>
            <a:r>
              <a:rPr lang="zh-CN" altLang="en-US" sz="2400" dirty="0">
                <a:latin typeface="微软雅黑" panose="020B0503020204020204" pitchFamily="34" charset="-122"/>
                <a:ea typeface="微软雅黑" panose="020B0503020204020204" pitchFamily="34" charset="-122"/>
              </a:rPr>
              <a:t>（游程编码），引入了字典编码和</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字典编码，</a:t>
            </a:r>
            <a:r>
              <a:rPr lang="zh-CN" altLang="en-US" sz="2400" dirty="0">
                <a:latin typeface="微软雅黑" panose="020B0503020204020204" pitchFamily="34" charset="-122"/>
                <a:ea typeface="微软雅黑" panose="020B0503020204020204" pitchFamily="34" charset="-122"/>
              </a:rPr>
              <a:t>最后存储的数据便是字典中的值、每个字典值的长度以及字段在字典中的位置。</a:t>
            </a:r>
          </a:p>
          <a:p>
            <a:pPr marL="342900" indent="-3429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Bit</a:t>
            </a:r>
            <a:r>
              <a:rPr lang="zh-CN" altLang="en-US" sz="2400" b="1" dirty="0">
                <a:latin typeface="微软雅黑" panose="020B0503020204020204" pitchFamily="34" charset="-122"/>
                <a:ea typeface="微软雅黑" panose="020B0503020204020204" pitchFamily="34" charset="-122"/>
              </a:rPr>
              <a:t>编码，</a:t>
            </a:r>
            <a:r>
              <a:rPr lang="zh-CN" altLang="en-US" sz="2400" dirty="0">
                <a:latin typeface="微软雅黑" panose="020B0503020204020204" pitchFamily="34" charset="-122"/>
                <a:ea typeface="微软雅黑" panose="020B0503020204020204" pitchFamily="34" charset="-122"/>
              </a:rPr>
              <a:t>对所有字段都可采用</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编码来判断该列是否为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（如果为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则</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值存为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，否则存为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，对于为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的字段在实际编码的时候不需要存储，也就是说不占用存储空间）。</a:t>
            </a:r>
          </a:p>
        </p:txBody>
      </p:sp>
    </p:spTree>
    <p:extLst>
      <p:ext uri="{BB962C8B-B14F-4D97-AF65-F5344CB8AC3E}">
        <p14:creationId xmlns:p14="http://schemas.microsoft.com/office/powerpoint/2010/main" val="3771129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sz="2400" b="1" dirty="0"/>
              <a:t>CarbonData</a:t>
            </a:r>
            <a:r>
              <a:rPr lang="zh-CN" altLang="en-US" sz="2400" b="1" dirty="0"/>
              <a:t>：</a:t>
            </a:r>
            <a:r>
              <a:rPr lang="zh-CN" altLang="en-US" sz="2400" dirty="0"/>
              <a:t>由华为主导的新的列存储数据库，</a:t>
            </a:r>
            <a:r>
              <a:rPr lang="en-US" altLang="zh-CN" sz="2400" dirty="0"/>
              <a:t>2016</a:t>
            </a:r>
            <a:r>
              <a:rPr lang="zh-CN" altLang="en-US" sz="2400" dirty="0"/>
              <a:t>年贡献给</a:t>
            </a:r>
            <a:r>
              <a:rPr lang="en-US" altLang="zh-CN" sz="2400" dirty="0"/>
              <a:t>Apache</a:t>
            </a:r>
            <a:r>
              <a:rPr lang="zh-CN" altLang="en-US" sz="2400" dirty="0"/>
              <a:t>基金会，</a:t>
            </a:r>
            <a:r>
              <a:rPr lang="en-US" altLang="zh-CN" sz="2400" dirty="0"/>
              <a:t>2017</a:t>
            </a:r>
            <a:r>
              <a:rPr lang="zh-CN" altLang="en-US" sz="2400" dirty="0"/>
              <a:t>年孵化完成，成为由中国本土企业主导的第一个</a:t>
            </a:r>
            <a:r>
              <a:rPr lang="en-US" altLang="zh-CN" sz="2400" dirty="0"/>
              <a:t>Apache</a:t>
            </a:r>
            <a:r>
              <a:rPr lang="zh-CN" altLang="en-US" sz="2400" dirty="0"/>
              <a:t>顶级开源项目。目前特性贡献来自于华为、</a:t>
            </a:r>
            <a:r>
              <a:rPr lang="en-US" altLang="zh-CN" sz="2400" dirty="0"/>
              <a:t>Intel</a:t>
            </a:r>
            <a:r>
              <a:rPr lang="zh-CN" altLang="en-US" sz="2400" dirty="0"/>
              <a:t>、</a:t>
            </a:r>
            <a:r>
              <a:rPr lang="en-US" altLang="zh-CN" sz="2400" dirty="0"/>
              <a:t>Talend</a:t>
            </a:r>
            <a:r>
              <a:rPr lang="zh-CN" altLang="en-US" sz="2400" dirty="0"/>
              <a:t>、</a:t>
            </a:r>
            <a:r>
              <a:rPr lang="en-US" altLang="zh-CN" sz="2400" dirty="0"/>
              <a:t>Ebay</a:t>
            </a:r>
            <a:r>
              <a:rPr lang="zh-CN" altLang="en-US" sz="2400" dirty="0"/>
              <a:t>、</a:t>
            </a:r>
            <a:r>
              <a:rPr lang="en-US" altLang="zh-CN" sz="2400" dirty="0"/>
              <a:t>Inmobi</a:t>
            </a:r>
            <a:r>
              <a:rPr lang="zh-CN" altLang="en-US" sz="2400" dirty="0"/>
              <a:t>、阿里、美团、乐视、滴滴等公司资深架构师和开发人员。</a:t>
            </a:r>
            <a:endParaRPr lang="en-US" altLang="zh-CN" sz="2400" dirty="0"/>
          </a:p>
          <a:p>
            <a:endParaRPr lang="en-US" altLang="zh-CN" sz="2400" dirty="0"/>
          </a:p>
          <a:p>
            <a:r>
              <a:rPr lang="en-US" altLang="zh-CN" sz="2400" dirty="0"/>
              <a:t>CarbonData</a:t>
            </a:r>
            <a:r>
              <a:rPr lang="zh-CN" altLang="en-US" sz="2400" dirty="0"/>
              <a:t>使用了</a:t>
            </a:r>
            <a:r>
              <a:rPr lang="zh-CN" altLang="en-US" sz="2400" dirty="0">
                <a:solidFill>
                  <a:srgbClr val="FF0000"/>
                </a:solidFill>
              </a:rPr>
              <a:t>自适应编码压缩</a:t>
            </a:r>
            <a:r>
              <a:rPr lang="zh-CN" altLang="en-US" sz="2400" dirty="0"/>
              <a:t>、嵌套数据类型、索引等技术来提高效率，可应对</a:t>
            </a:r>
            <a:r>
              <a:rPr lang="en-US" altLang="zh-CN" sz="2400" dirty="0"/>
              <a:t>PB</a:t>
            </a:r>
            <a:r>
              <a:rPr lang="zh-CN" altLang="en-US" sz="2400" dirty="0"/>
              <a:t>级的数据规模。</a:t>
            </a:r>
            <a:endParaRPr lang="en-US" altLang="zh-CN" sz="2400" dirty="0"/>
          </a:p>
          <a:p>
            <a:endParaRPr lang="en-US" altLang="zh-CN" sz="2400" dirty="0"/>
          </a:p>
          <a:p>
            <a:r>
              <a:rPr lang="en-US" altLang="zh-CN" sz="2400" dirty="0"/>
              <a:t>CarbonData</a:t>
            </a:r>
            <a:r>
              <a:rPr lang="zh-CN" altLang="en-US" sz="2400" dirty="0">
                <a:solidFill>
                  <a:srgbClr val="FF0000"/>
                </a:solidFill>
              </a:rPr>
              <a:t>有数据模型的概念</a:t>
            </a:r>
            <a:r>
              <a:rPr lang="zh-CN" altLang="en-US" sz="2400" dirty="0"/>
              <a:t>，可以在查询时帮助裁剪数据，从而提高性能。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37971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预聚合表（</a:t>
            </a:r>
            <a:r>
              <a:rPr lang="en-US" altLang="zh-CN" sz="2400" b="1" dirty="0"/>
              <a:t>Pre-Aggregate</a:t>
            </a:r>
            <a:r>
              <a:rPr lang="zh-CN" altLang="en-US" sz="2400" b="1" dirty="0"/>
              <a:t>），</a:t>
            </a:r>
            <a:r>
              <a:rPr lang="en-US" altLang="zh-CN" sz="2400" dirty="0"/>
              <a:t>CarbonData</a:t>
            </a:r>
            <a:r>
              <a:rPr lang="zh-CN" altLang="en-US" sz="2400" dirty="0">
                <a:solidFill>
                  <a:srgbClr val="FF0000"/>
                </a:solidFill>
              </a:rPr>
              <a:t>自动预聚合增量数据</a:t>
            </a:r>
            <a:r>
              <a:rPr lang="zh-CN" altLang="en-US" sz="2400" dirty="0"/>
              <a:t>并重新编写查询，自动从最合适的预聚合表中获取数据，从而更快地提供查询。</a:t>
            </a:r>
          </a:p>
          <a:p>
            <a:r>
              <a:rPr lang="zh-CN" altLang="en-US" sz="2400" b="1" dirty="0"/>
              <a:t>时间序列（</a:t>
            </a:r>
            <a:r>
              <a:rPr lang="en-US" altLang="zh-CN" sz="2400" b="1" dirty="0"/>
              <a:t>Time Series</a:t>
            </a:r>
            <a:r>
              <a:rPr lang="zh-CN" altLang="en-US" sz="2400" b="1" dirty="0"/>
              <a:t>），</a:t>
            </a:r>
            <a:r>
              <a:rPr lang="en-US" altLang="zh-CN" sz="2400" dirty="0"/>
              <a:t>CarbonData</a:t>
            </a:r>
            <a:r>
              <a:rPr lang="zh-CN" altLang="en-US" sz="2400" dirty="0"/>
              <a:t>建立了</a:t>
            </a:r>
            <a:r>
              <a:rPr lang="zh-CN" altLang="en-US" sz="2400" dirty="0">
                <a:solidFill>
                  <a:srgbClr val="FF0000"/>
                </a:solidFill>
              </a:rPr>
              <a:t>时间顺序</a:t>
            </a:r>
            <a:r>
              <a:rPr lang="en-US" altLang="zh-CN" sz="2400" dirty="0"/>
              <a:t>(</a:t>
            </a:r>
            <a:r>
              <a:rPr lang="zh-CN" altLang="en-US" sz="2400" dirty="0"/>
              <a:t>年、月、日、时、分、秒</a:t>
            </a:r>
            <a:r>
              <a:rPr lang="en-US" altLang="zh-CN" sz="2400" dirty="0"/>
              <a:t>)</a:t>
            </a:r>
            <a:r>
              <a:rPr lang="zh-CN" altLang="en-US" sz="2400" dirty="0"/>
              <a:t>的机制，</a:t>
            </a:r>
            <a:r>
              <a:rPr lang="zh-CN" altLang="en-US" sz="2400" dirty="0">
                <a:solidFill>
                  <a:srgbClr val="FF0000"/>
                </a:solidFill>
              </a:rPr>
              <a:t>时间序列是一个预聚合表</a:t>
            </a:r>
            <a:r>
              <a:rPr lang="zh-CN" altLang="en-US" sz="2400" dirty="0"/>
              <a:t>，它可以在增量加载期间自动将数据</a:t>
            </a:r>
            <a:r>
              <a:rPr lang="zh-CN" altLang="en-US" sz="2400" dirty="0">
                <a:solidFill>
                  <a:srgbClr val="FF0000"/>
                </a:solidFill>
              </a:rPr>
              <a:t>上卷到所需的级别</a:t>
            </a:r>
            <a:r>
              <a:rPr lang="zh-CN" altLang="en-US" sz="2400" dirty="0"/>
              <a:t>，并从最合适的预聚合表提供查询。</a:t>
            </a:r>
          </a:p>
          <a:p>
            <a:r>
              <a:rPr lang="zh-CN" altLang="en-US" sz="2400" b="1" dirty="0"/>
              <a:t>布隆过滤器（</a:t>
            </a:r>
            <a:r>
              <a:rPr lang="en-US" altLang="zh-CN" sz="2400" b="1" dirty="0"/>
              <a:t>Bloom filter</a:t>
            </a:r>
            <a:r>
              <a:rPr lang="zh-CN" altLang="en-US" sz="2400" b="1" dirty="0"/>
              <a:t>），</a:t>
            </a:r>
            <a:r>
              <a:rPr lang="en-US" altLang="zh-CN" sz="2400" dirty="0"/>
              <a:t>CarbonData</a:t>
            </a:r>
            <a:r>
              <a:rPr lang="zh-CN" altLang="en-US" sz="2400" dirty="0"/>
              <a:t>支持</a:t>
            </a:r>
            <a:r>
              <a:rPr lang="en-US" altLang="zh-CN" sz="2400" dirty="0"/>
              <a:t>bloom filter</a:t>
            </a:r>
            <a:r>
              <a:rPr lang="zh-CN" altLang="en-US" sz="2400" dirty="0"/>
              <a:t>，可以快速有效地对数据进行裁剪，提高扫描速度和查询性能。</a:t>
            </a:r>
          </a:p>
          <a:p>
            <a:r>
              <a:rPr lang="en-US" altLang="zh-CN" sz="2400" b="1" dirty="0"/>
              <a:t>Lucene</a:t>
            </a:r>
            <a:r>
              <a:rPr lang="zh-CN" altLang="en-US" sz="2400" b="1" dirty="0"/>
              <a:t>索引</a:t>
            </a:r>
            <a:r>
              <a:rPr lang="zh-CN" altLang="en-US" sz="2400" dirty="0"/>
              <a:t>，用于索引长文本数据，</a:t>
            </a:r>
            <a:r>
              <a:rPr lang="en-US" altLang="zh-CN" sz="2400" dirty="0"/>
              <a:t>CarbonData</a:t>
            </a:r>
            <a:r>
              <a:rPr lang="zh-CN" altLang="en-US" sz="2400" dirty="0"/>
              <a:t>提供了一个</a:t>
            </a:r>
            <a:r>
              <a:rPr lang="en-US" altLang="zh-CN" sz="2400" dirty="0"/>
              <a:t>lucene datamap</a:t>
            </a:r>
            <a:r>
              <a:rPr lang="zh-CN" altLang="en-US" sz="2400" dirty="0"/>
              <a:t>，可以使用</a:t>
            </a:r>
            <a:r>
              <a:rPr lang="en-US" altLang="zh-CN" sz="2400" dirty="0"/>
              <a:t>lucene</a:t>
            </a:r>
            <a:r>
              <a:rPr lang="zh-CN" altLang="en-US" sz="2400" dirty="0"/>
              <a:t>对文本列建立索引，并使用索引结果对查询期间要检索的数据进行有效的修剪。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3815513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物化视图（</a:t>
            </a:r>
            <a:r>
              <a:rPr lang="en-US" altLang="zh-CN" sz="2400" b="1" dirty="0"/>
              <a:t>MV</a:t>
            </a:r>
            <a:r>
              <a:rPr lang="zh-CN" altLang="en-US" sz="2400" b="1" dirty="0"/>
              <a:t>，</a:t>
            </a:r>
            <a:r>
              <a:rPr lang="en-US" altLang="zh-CN" sz="2400" b="1" dirty="0"/>
              <a:t>Materialized Views</a:t>
            </a:r>
            <a:r>
              <a:rPr lang="zh-CN" altLang="en-US" sz="2400" b="1" dirty="0"/>
              <a:t>），</a:t>
            </a:r>
            <a:r>
              <a:rPr lang="en-US" altLang="zh-CN" sz="2400" b="1" dirty="0"/>
              <a:t> </a:t>
            </a:r>
            <a:r>
              <a:rPr lang="en-US" altLang="zh-CN" sz="2400" dirty="0"/>
              <a:t>CarbonData</a:t>
            </a:r>
            <a:r>
              <a:rPr lang="zh-CN" altLang="en-US" sz="2400" dirty="0"/>
              <a:t>提供了可以重写查询以从任何表</a:t>
            </a:r>
            <a:r>
              <a:rPr lang="en-US" altLang="zh-CN" sz="2400" dirty="0"/>
              <a:t>(</a:t>
            </a:r>
            <a:r>
              <a:rPr lang="zh-CN" altLang="en-US" sz="2400" dirty="0"/>
              <a:t>包括非</a:t>
            </a:r>
            <a:r>
              <a:rPr lang="en-US" altLang="zh-CN" sz="2400" dirty="0"/>
              <a:t>CarbonData</a:t>
            </a:r>
            <a:r>
              <a:rPr lang="zh-CN" altLang="en-US" sz="2400" dirty="0"/>
              <a:t>表</a:t>
            </a:r>
            <a:r>
              <a:rPr lang="en-US" altLang="zh-CN" sz="2400" dirty="0"/>
              <a:t>)</a:t>
            </a:r>
            <a:r>
              <a:rPr lang="zh-CN" altLang="en-US" sz="2400" dirty="0"/>
              <a:t>获取数据的</a:t>
            </a:r>
            <a:r>
              <a:rPr lang="zh-CN" altLang="en-US" sz="2400" dirty="0">
                <a:solidFill>
                  <a:srgbClr val="FF0000"/>
                </a:solidFill>
              </a:rPr>
              <a:t>物化视图</a:t>
            </a:r>
            <a:r>
              <a:rPr lang="en-US" altLang="zh-CN" sz="2400" dirty="0">
                <a:solidFill>
                  <a:srgbClr val="FF0000"/>
                </a:solidFill>
              </a:rPr>
              <a:t>MV</a:t>
            </a:r>
            <a:r>
              <a:rPr lang="zh-CN" altLang="en-US" sz="2400" dirty="0">
                <a:solidFill>
                  <a:srgbClr val="FF0000"/>
                </a:solidFill>
              </a:rPr>
              <a:t>，它是一种预聚合表</a:t>
            </a:r>
            <a:r>
              <a:rPr lang="zh-CN" altLang="en-US" sz="2400" dirty="0"/>
              <a:t>。典型的用例是将非</a:t>
            </a:r>
            <a:r>
              <a:rPr lang="en-US" altLang="zh-CN" sz="2400" dirty="0"/>
              <a:t>CarbonData</a:t>
            </a:r>
            <a:r>
              <a:rPr lang="zh-CN" altLang="en-US" sz="2400" dirty="0"/>
              <a:t>事实表的聚合数据存储到</a:t>
            </a:r>
            <a:r>
              <a:rPr lang="en-US" altLang="zh-CN" sz="2400" dirty="0"/>
              <a:t>CarbonData</a:t>
            </a:r>
            <a:r>
              <a:rPr lang="zh-CN" altLang="en-US" sz="2400" dirty="0"/>
              <a:t>中，并使用</a:t>
            </a:r>
            <a:r>
              <a:rPr lang="en-US" altLang="zh-CN" sz="2400" dirty="0"/>
              <a:t>mv</a:t>
            </a:r>
            <a:r>
              <a:rPr lang="zh-CN" altLang="en-US" sz="2400" dirty="0"/>
              <a:t>重写查询以从</a:t>
            </a:r>
            <a:r>
              <a:rPr lang="en-US" altLang="zh-CN" sz="2400" dirty="0"/>
              <a:t>CarbonData</a:t>
            </a:r>
            <a:r>
              <a:rPr lang="zh-CN" altLang="en-US" sz="2400" dirty="0"/>
              <a:t>中获取数据。</a:t>
            </a:r>
            <a:endParaRPr lang="en-US" altLang="zh-CN" sz="2400" dirty="0"/>
          </a:p>
          <a:p>
            <a:r>
              <a:rPr lang="zh-CN" altLang="en-US" sz="2400" b="1" dirty="0"/>
              <a:t>丰富的索引支持，</a:t>
            </a:r>
            <a:r>
              <a:rPr lang="zh-CN" altLang="en-US" sz="2400" dirty="0"/>
              <a:t>支持全局多维索引、文件索引、</a:t>
            </a:r>
            <a:r>
              <a:rPr lang="en-US" altLang="zh-CN" sz="2400" dirty="0"/>
              <a:t>Min/Max</a:t>
            </a:r>
            <a:r>
              <a:rPr lang="zh-CN" altLang="en-US" sz="2400" dirty="0"/>
              <a:t>、倒排索引等多种索引技术，从表级，文件级，列级等多个层级逐级快速定位数据，避免</a:t>
            </a:r>
            <a:r>
              <a:rPr lang="en-US" altLang="zh-CN" sz="2400" dirty="0"/>
              <a:t>SQL-on-Hadoop</a:t>
            </a:r>
            <a:r>
              <a:rPr lang="zh-CN" altLang="en-US" sz="2400" dirty="0"/>
              <a:t>引擎常见的“暴力扫描“，从而大幅提升性能。</a:t>
            </a:r>
            <a:endParaRPr lang="en-US" altLang="zh-CN" sz="2400" dirty="0"/>
          </a:p>
          <a:p>
            <a:r>
              <a:rPr lang="zh-CN" altLang="en-US" sz="2400" b="1" dirty="0"/>
              <a:t>基于全局字典的压缩编码，</a:t>
            </a:r>
            <a:r>
              <a:rPr lang="zh-CN" altLang="en-US" sz="2400" dirty="0"/>
              <a:t>同一个表的同一列上使用同一个字典对数据进行</a:t>
            </a:r>
            <a:r>
              <a:rPr lang="zh-CN" altLang="en-US" sz="2400" dirty="0">
                <a:solidFill>
                  <a:srgbClr val="FF0000"/>
                </a:solidFill>
              </a:rPr>
              <a:t>字典编码</a:t>
            </a:r>
            <a:r>
              <a:rPr lang="zh-CN" altLang="en-US" sz="2400" dirty="0"/>
              <a:t>，查询时对于条件过滤或者</a:t>
            </a:r>
            <a:r>
              <a:rPr lang="en-US" altLang="zh-CN" sz="2400" dirty="0"/>
              <a:t>Group By</a:t>
            </a:r>
            <a:r>
              <a:rPr lang="zh-CN" altLang="en-US" sz="2400" dirty="0"/>
              <a:t>等操作，</a:t>
            </a:r>
            <a:r>
              <a:rPr lang="zh-CN" altLang="en-US" sz="2400" dirty="0">
                <a:solidFill>
                  <a:srgbClr val="FF0000"/>
                </a:solidFill>
              </a:rPr>
              <a:t>可以直接在编码后的数据上进行，</a:t>
            </a:r>
            <a:r>
              <a:rPr lang="zh-CN" altLang="en-US" sz="2400" dirty="0"/>
              <a:t>实现免解码的计算。</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1009925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页面（</a:t>
            </a:r>
            <a:r>
              <a:rPr lang="en-US" altLang="zh-CN" sz="2400" b="1" dirty="0"/>
              <a:t>page</a:t>
            </a:r>
            <a:r>
              <a:rPr lang="zh-CN" altLang="en-US" sz="2400" b="1" dirty="0"/>
              <a:t>），</a:t>
            </a:r>
            <a:r>
              <a:rPr lang="zh-CN" altLang="en-US" sz="2400" dirty="0"/>
              <a:t>每个</a:t>
            </a:r>
            <a:r>
              <a:rPr lang="zh-CN" altLang="en-US" sz="2400" dirty="0">
                <a:solidFill>
                  <a:srgbClr val="FF0000"/>
                </a:solidFill>
              </a:rPr>
              <a:t>列上的每</a:t>
            </a:r>
            <a:r>
              <a:rPr lang="en-US" altLang="zh-CN" sz="2400" dirty="0">
                <a:solidFill>
                  <a:srgbClr val="FF0000"/>
                </a:solidFill>
              </a:rPr>
              <a:t>32000</a:t>
            </a:r>
            <a:r>
              <a:rPr lang="zh-CN" altLang="en-US" sz="2400" dirty="0">
                <a:solidFill>
                  <a:srgbClr val="FF0000"/>
                </a:solidFill>
              </a:rPr>
              <a:t>个数据项构成一个页面</a:t>
            </a:r>
            <a:r>
              <a:rPr lang="zh-CN" altLang="en-US" sz="2400" dirty="0"/>
              <a:t>从而页面的粒度是按行对齐的，页面内的数据可以单独排序，排序后的数据压缩效果远好于排序前。</a:t>
            </a:r>
            <a:endParaRPr lang="en-US" altLang="zh-CN" sz="2400" dirty="0"/>
          </a:p>
          <a:p>
            <a:r>
              <a:rPr lang="zh-CN" altLang="en-US" sz="2400" b="1" dirty="0"/>
              <a:t>元组恢复和</a:t>
            </a:r>
            <a:r>
              <a:rPr lang="en-US" altLang="zh-CN" sz="2400" b="1" dirty="0"/>
              <a:t>I/O</a:t>
            </a:r>
            <a:r>
              <a:rPr lang="zh-CN" altLang="en-US" sz="2400" b="1" dirty="0"/>
              <a:t>代价之间的权衡，</a:t>
            </a:r>
            <a:r>
              <a:rPr lang="zh-CN" altLang="en-US" sz="2400" dirty="0"/>
              <a:t>执行查询时，</a:t>
            </a:r>
            <a:r>
              <a:rPr lang="zh-CN" altLang="en-US" sz="2400" dirty="0">
                <a:solidFill>
                  <a:srgbClr val="FF0000"/>
                </a:solidFill>
              </a:rPr>
              <a:t>由于页面粒度较小，各个列上的一组页面可以快速在内存连接、重建为元组</a:t>
            </a:r>
            <a:r>
              <a:rPr lang="zh-CN" altLang="en-US" sz="2400" dirty="0"/>
              <a:t>，元组恢复代价低。</a:t>
            </a:r>
            <a:endParaRPr lang="en-US" altLang="zh-CN" sz="2400" dirty="0"/>
          </a:p>
          <a:p>
            <a:r>
              <a:rPr lang="en-US" altLang="zh-CN" sz="2400" b="1" dirty="0"/>
              <a:t>Segment</a:t>
            </a:r>
            <a:r>
              <a:rPr lang="zh-CN" altLang="en-US" sz="2400" b="1" dirty="0"/>
              <a:t>，</a:t>
            </a:r>
            <a:r>
              <a:rPr lang="zh-CN" altLang="en-US" sz="2400" dirty="0"/>
              <a:t>可将数据表水平划分为</a:t>
            </a:r>
            <a:r>
              <a:rPr lang="en-US" altLang="zh-CN" sz="2400" dirty="0"/>
              <a:t>segment</a:t>
            </a:r>
            <a:r>
              <a:rPr lang="zh-CN" altLang="en-US" sz="2400" dirty="0"/>
              <a:t>，每个</a:t>
            </a:r>
            <a:r>
              <a:rPr lang="en-US" altLang="zh-CN" sz="2400" dirty="0"/>
              <a:t>segment</a:t>
            </a:r>
            <a:r>
              <a:rPr lang="zh-CN" altLang="en-US" sz="2400" dirty="0"/>
              <a:t>内可按照主键进行全局排序，并建立索引以支持主键上的高性能查询。</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2435672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一个</a:t>
            </a:r>
            <a:r>
              <a:rPr lang="en-US" altLang="zh-CN" sz="2400" dirty="0"/>
              <a:t>CarbonData</a:t>
            </a:r>
            <a:r>
              <a:rPr lang="zh-CN" altLang="en-US" sz="2400" dirty="0"/>
              <a:t>文件由一系列被称为</a:t>
            </a:r>
            <a:r>
              <a:rPr lang="en-US" altLang="zh-CN" sz="2400" dirty="0">
                <a:solidFill>
                  <a:srgbClr val="FF0000"/>
                </a:solidFill>
              </a:rPr>
              <a:t>blocklet</a:t>
            </a:r>
            <a:r>
              <a:rPr lang="zh-CN" altLang="en-US" sz="2400" dirty="0">
                <a:solidFill>
                  <a:srgbClr val="FF0000"/>
                </a:solidFill>
              </a:rPr>
              <a:t>的细粒度单元</a:t>
            </a:r>
            <a:r>
              <a:rPr lang="zh-CN" altLang="en-US" sz="2400" dirty="0"/>
              <a:t>组成。此外，还有</a:t>
            </a:r>
            <a:r>
              <a:rPr lang="zh-CN" altLang="en-US" sz="2400" dirty="0">
                <a:solidFill>
                  <a:srgbClr val="FF0000"/>
                </a:solidFill>
              </a:rPr>
              <a:t>元信息</a:t>
            </a:r>
            <a:r>
              <a:rPr lang="zh-CN" altLang="en-US" sz="2400" dirty="0"/>
              <a:t>，如模式、偏移量及索引信息等，这些元信息是存储在</a:t>
            </a:r>
            <a:r>
              <a:rPr lang="en-US" altLang="zh-CN" sz="2400" dirty="0"/>
              <a:t>CarbonData</a:t>
            </a:r>
            <a:r>
              <a:rPr lang="zh-CN" altLang="en-US" sz="2400" dirty="0"/>
              <a:t>文件中的</a:t>
            </a:r>
            <a:r>
              <a:rPr lang="en-US" altLang="zh-CN" sz="2400" dirty="0">
                <a:solidFill>
                  <a:srgbClr val="FF0000"/>
                </a:solidFill>
              </a:rPr>
              <a:t>footer</a:t>
            </a:r>
            <a:r>
              <a:rPr lang="zh-CN" altLang="en-US" sz="2400" dirty="0"/>
              <a:t>内。</a:t>
            </a:r>
            <a:endParaRPr lang="en-US" altLang="zh-CN" sz="2400" dirty="0"/>
          </a:p>
          <a:p>
            <a:r>
              <a:rPr lang="en-US" altLang="zh-CN" sz="2400" dirty="0"/>
              <a:t>       </a:t>
            </a:r>
            <a:r>
              <a:rPr lang="zh-CN" altLang="en-US" sz="2400" dirty="0"/>
              <a:t>当在内存中建立索引时都需要读取</a:t>
            </a:r>
            <a:r>
              <a:rPr lang="en-US" altLang="zh-CN" sz="2400" dirty="0"/>
              <a:t>footer</a:t>
            </a:r>
            <a:r>
              <a:rPr lang="zh-CN" altLang="en-US" sz="2400" dirty="0"/>
              <a:t>里面的信息，因为可以利用这些信息优化后续所有的查询。</a:t>
            </a:r>
            <a:endParaRPr lang="en-US" altLang="zh-CN" sz="2400" dirty="0"/>
          </a:p>
          <a:p>
            <a:r>
              <a:rPr lang="zh-CN" altLang="en-US" sz="2400" dirty="0"/>
              <a:t>       每个</a:t>
            </a:r>
            <a:r>
              <a:rPr lang="en-US" altLang="zh-CN" sz="2400" dirty="0"/>
              <a:t>blocklet</a:t>
            </a:r>
            <a:r>
              <a:rPr lang="zh-CN" altLang="en-US" sz="2400" dirty="0"/>
              <a:t>又由许多</a:t>
            </a:r>
            <a:r>
              <a:rPr lang="en-US" altLang="zh-CN" sz="2400" dirty="0">
                <a:solidFill>
                  <a:srgbClr val="FF0000"/>
                </a:solidFill>
              </a:rPr>
              <a:t>Data Chunks</a:t>
            </a:r>
            <a:r>
              <a:rPr lang="zh-CN" altLang="en-US" sz="2400" dirty="0"/>
              <a:t>组成，</a:t>
            </a:r>
            <a:r>
              <a:rPr lang="en-US" altLang="zh-CN" sz="2400" dirty="0"/>
              <a:t>Data Chunks</a:t>
            </a:r>
            <a:r>
              <a:rPr lang="zh-CN" altLang="en-US" sz="2400" dirty="0"/>
              <a:t>里的数据可以</a:t>
            </a:r>
            <a:r>
              <a:rPr lang="zh-CN" altLang="en-US" sz="2400" dirty="0">
                <a:solidFill>
                  <a:srgbClr val="FF0000"/>
                </a:solidFill>
              </a:rPr>
              <a:t>按列或者行的形式存储</a:t>
            </a:r>
            <a:r>
              <a:rPr lang="zh-CN" altLang="en-US" sz="2400" dirty="0"/>
              <a:t>；数据既可以是单独的一列也可以是多列。文件中所有</a:t>
            </a:r>
            <a:r>
              <a:rPr lang="en-US" altLang="zh-CN" sz="2400" dirty="0"/>
              <a:t>blocklet</a:t>
            </a:r>
            <a:r>
              <a:rPr lang="zh-CN" altLang="en-US" sz="2400" dirty="0"/>
              <a:t>都包含相同数量和类型的</a:t>
            </a:r>
            <a:r>
              <a:rPr lang="en-US" altLang="zh-CN" sz="2400" dirty="0"/>
              <a:t>Data Chunks</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
        <p:nvSpPr>
          <p:cNvPr id="5" name="矩形 4"/>
          <p:cNvSpPr/>
          <p:nvPr/>
        </p:nvSpPr>
        <p:spPr>
          <a:xfrm>
            <a:off x="838200" y="6488668"/>
            <a:ext cx="7142018"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https://blog.csdn.net/u013181284/article/details/77574057</a:t>
            </a:r>
          </a:p>
        </p:txBody>
      </p:sp>
    </p:spTree>
    <p:extLst>
      <p:ext uri="{BB962C8B-B14F-4D97-AF65-F5344CB8AC3E}">
        <p14:creationId xmlns:p14="http://schemas.microsoft.com/office/powerpoint/2010/main" val="407125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dirty="0">
                <a:solidFill>
                  <a:srgbClr val="FF0000"/>
                </a:solidFill>
              </a:rPr>
              <a:t>数据组织</a:t>
            </a:r>
            <a:r>
              <a:rPr lang="zh-CN" altLang="en-US" sz="2400" dirty="0"/>
              <a:t>：</a:t>
            </a:r>
            <a:r>
              <a:rPr lang="zh-CN" altLang="en-US" sz="2400" dirty="0">
                <a:sym typeface="+mn-ea"/>
              </a:rPr>
              <a:t>基于</a:t>
            </a:r>
            <a:r>
              <a:rPr lang="zh-CN" altLang="en-US" sz="2400" dirty="0">
                <a:solidFill>
                  <a:srgbClr val="FF0000"/>
                </a:solidFill>
                <a:sym typeface="+mn-ea"/>
              </a:rPr>
              <a:t>存储硬件</a:t>
            </a:r>
            <a:r>
              <a:rPr lang="zh-CN" altLang="zh-CN" sz="2400" dirty="0">
                <a:solidFill>
                  <a:srgbClr val="FF0000"/>
                </a:solidFill>
                <a:sym typeface="+mn-ea"/>
              </a:rPr>
              <a:t>访问模型</a:t>
            </a:r>
            <a:r>
              <a:rPr lang="zh-CN" altLang="en-US" sz="2400" dirty="0">
                <a:sym typeface="+mn-ea"/>
              </a:rPr>
              <a:t>或</a:t>
            </a:r>
            <a:r>
              <a:rPr lang="zh-CN" altLang="en-US" sz="2400" dirty="0">
                <a:solidFill>
                  <a:srgbClr val="FF0000"/>
                </a:solidFill>
                <a:sym typeface="+mn-ea"/>
              </a:rPr>
              <a:t>底层数据组织模型</a:t>
            </a:r>
            <a:r>
              <a:rPr lang="zh-CN" altLang="en-US" sz="2400" dirty="0">
                <a:sym typeface="+mn-ea"/>
              </a:rPr>
              <a:t>，对上提供高级数据组织模型的访问接口。</a:t>
            </a:r>
            <a:endParaRPr lang="en-US" altLang="zh-CN" sz="2400" dirty="0">
              <a:sym typeface="+mn-ea"/>
            </a:endParaRPr>
          </a:p>
          <a:p>
            <a:endParaRPr lang="en-US" altLang="zh-CN" sz="2400" dirty="0">
              <a:sym typeface="+mn-ea"/>
            </a:endParaRPr>
          </a:p>
          <a:p>
            <a:pPr lvl="1"/>
            <a:r>
              <a:rPr lang="zh-CN" altLang="en-US" dirty="0">
                <a:solidFill>
                  <a:srgbClr val="FF0000"/>
                </a:solidFill>
                <a:sym typeface="+mn-ea"/>
              </a:rPr>
              <a:t>数据组织与存储系统内可能存在嵌套关系：</a:t>
            </a:r>
            <a:endParaRPr lang="en-US" altLang="zh-CN" dirty="0">
              <a:solidFill>
                <a:srgbClr val="FF0000"/>
              </a:solidFill>
              <a:sym typeface="+mn-ea"/>
            </a:endParaRPr>
          </a:p>
          <a:p>
            <a:pPr marL="342900" lvl="1" indent="-342900">
              <a:buFontTx/>
              <a:buChar char="-"/>
            </a:pPr>
            <a:r>
              <a:rPr lang="zh-CN" altLang="en-US" dirty="0">
                <a:sym typeface="+mn-ea"/>
              </a:rPr>
              <a:t>将硬件访问模型通过数据组织，</a:t>
            </a:r>
            <a:endParaRPr lang="en-US" altLang="zh-CN" dirty="0">
              <a:sym typeface="+mn-ea"/>
            </a:endParaRPr>
          </a:p>
          <a:p>
            <a:pPr lvl="1"/>
            <a:r>
              <a:rPr lang="en-US" altLang="zh-CN" dirty="0">
                <a:sym typeface="+mn-ea"/>
              </a:rPr>
              <a:t>    </a:t>
            </a:r>
            <a:r>
              <a:rPr lang="zh-CN" altLang="en-US" dirty="0">
                <a:sym typeface="+mn-ea"/>
              </a:rPr>
              <a:t>包装成一种数据模型；</a:t>
            </a:r>
            <a:endParaRPr lang="en-US" altLang="zh-CN" dirty="0">
              <a:sym typeface="+mn-ea"/>
            </a:endParaRPr>
          </a:p>
          <a:p>
            <a:pPr marL="342900" indent="-342900">
              <a:buFontTx/>
              <a:buChar char="-"/>
            </a:pPr>
            <a:r>
              <a:rPr lang="zh-CN" altLang="en-US" sz="2400" dirty="0"/>
              <a:t>再通过更高层次数据组织，将底层数据模型</a:t>
            </a:r>
            <a:endParaRPr lang="en-US" altLang="zh-CN" sz="2400" dirty="0"/>
          </a:p>
          <a:p>
            <a:pPr lvl="1"/>
            <a:r>
              <a:rPr lang="en-US" altLang="zh-CN" dirty="0"/>
              <a:t>    </a:t>
            </a:r>
            <a:r>
              <a:rPr lang="zh-CN" altLang="en-US" dirty="0"/>
              <a:t>包装成另一种数据模型。</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7</a:t>
            </a:fld>
            <a:endParaRPr lang="zh-CN" altLang="en-US" dirty="0"/>
          </a:p>
        </p:txBody>
      </p:sp>
      <p:pic>
        <p:nvPicPr>
          <p:cNvPr id="6" name="Picture 1" descr="数据组织模型"/>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9215" y="2443479"/>
            <a:ext cx="3664585" cy="404939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7A07B56-5E56-472C-8788-B8A28BB51D61}"/>
              </a:ext>
            </a:extLst>
          </p:cNvPr>
          <p:cNvSpPr txBox="1"/>
          <p:nvPr/>
        </p:nvSpPr>
        <p:spPr>
          <a:xfrm rot="692638">
            <a:off x="1091683"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大数据</a:t>
            </a:r>
          </a:p>
        </p:txBody>
      </p:sp>
      <p:sp>
        <p:nvSpPr>
          <p:cNvPr id="8" name="文本框 7">
            <a:extLst>
              <a:ext uri="{FF2B5EF4-FFF2-40B4-BE49-F238E27FC236}">
                <a16:creationId xmlns:a16="http://schemas.microsoft.com/office/drawing/2014/main" id="{72884530-E780-4F2D-92CD-ACEBC0CBB120}"/>
              </a:ext>
            </a:extLst>
          </p:cNvPr>
          <p:cNvSpPr txBox="1"/>
          <p:nvPr/>
        </p:nvSpPr>
        <p:spPr>
          <a:xfrm rot="692638">
            <a:off x="1914100"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列存储</a:t>
            </a:r>
          </a:p>
        </p:txBody>
      </p:sp>
      <p:sp>
        <p:nvSpPr>
          <p:cNvPr id="9" name="文本框 8">
            <a:extLst>
              <a:ext uri="{FF2B5EF4-FFF2-40B4-BE49-F238E27FC236}">
                <a16:creationId xmlns:a16="http://schemas.microsoft.com/office/drawing/2014/main" id="{0341D678-3578-4598-BBD6-39BED715E24E}"/>
              </a:ext>
            </a:extLst>
          </p:cNvPr>
          <p:cNvSpPr txBox="1"/>
          <p:nvPr/>
        </p:nvSpPr>
        <p:spPr>
          <a:xfrm rot="692638">
            <a:off x="2736517"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追加写</a:t>
            </a:r>
          </a:p>
        </p:txBody>
      </p:sp>
      <p:sp>
        <p:nvSpPr>
          <p:cNvPr id="10" name="文本框 9">
            <a:extLst>
              <a:ext uri="{FF2B5EF4-FFF2-40B4-BE49-F238E27FC236}">
                <a16:creationId xmlns:a16="http://schemas.microsoft.com/office/drawing/2014/main" id="{C4C4A24B-6CAE-4707-A1E4-EB14B150D19C}"/>
              </a:ext>
            </a:extLst>
          </p:cNvPr>
          <p:cNvSpPr txBox="1"/>
          <p:nvPr/>
        </p:nvSpPr>
        <p:spPr>
          <a:xfrm rot="692638">
            <a:off x="4381351"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弹性缓存</a:t>
            </a:r>
          </a:p>
        </p:txBody>
      </p:sp>
      <p:sp>
        <p:nvSpPr>
          <p:cNvPr id="11" name="文本框 10">
            <a:extLst>
              <a:ext uri="{FF2B5EF4-FFF2-40B4-BE49-F238E27FC236}">
                <a16:creationId xmlns:a16="http://schemas.microsoft.com/office/drawing/2014/main" id="{838D0CC8-40BA-4EB9-9E78-D98811BF532B}"/>
              </a:ext>
            </a:extLst>
          </p:cNvPr>
          <p:cNvSpPr txBox="1"/>
          <p:nvPr/>
        </p:nvSpPr>
        <p:spPr>
          <a:xfrm rot="692638">
            <a:off x="3558934"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新型索引</a:t>
            </a:r>
          </a:p>
        </p:txBody>
      </p:sp>
      <p:sp>
        <p:nvSpPr>
          <p:cNvPr id="12" name="文本框 11">
            <a:extLst>
              <a:ext uri="{FF2B5EF4-FFF2-40B4-BE49-F238E27FC236}">
                <a16:creationId xmlns:a16="http://schemas.microsoft.com/office/drawing/2014/main" id="{09498F9A-98C4-4A56-9BD8-7EFC072C3F4F}"/>
              </a:ext>
            </a:extLst>
          </p:cNvPr>
          <p:cNvSpPr txBox="1"/>
          <p:nvPr/>
        </p:nvSpPr>
        <p:spPr>
          <a:xfrm rot="692638">
            <a:off x="5203768"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分布式缓存</a:t>
            </a:r>
          </a:p>
        </p:txBody>
      </p:sp>
      <p:sp>
        <p:nvSpPr>
          <p:cNvPr id="13" name="文本框 12">
            <a:extLst>
              <a:ext uri="{FF2B5EF4-FFF2-40B4-BE49-F238E27FC236}">
                <a16:creationId xmlns:a16="http://schemas.microsoft.com/office/drawing/2014/main" id="{4EADDE58-4DC3-49B0-BDFB-48A7D9DDA6F7}"/>
              </a:ext>
            </a:extLst>
          </p:cNvPr>
          <p:cNvSpPr txBox="1"/>
          <p:nvPr/>
        </p:nvSpPr>
        <p:spPr>
          <a:xfrm rot="692638">
            <a:off x="6026186"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分布式存储</a:t>
            </a:r>
          </a:p>
        </p:txBody>
      </p:sp>
    </p:spTree>
    <p:extLst>
      <p:ext uri="{BB962C8B-B14F-4D97-AF65-F5344CB8AC3E}">
        <p14:creationId xmlns:p14="http://schemas.microsoft.com/office/powerpoint/2010/main" val="2005470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469597"/>
          </a:xfrm>
        </p:spPr>
        <p:txBody>
          <a:bodyPr>
            <a:normAutofit lnSpcReduction="10000"/>
          </a:bodyPr>
          <a:lstStyle/>
          <a:p>
            <a:r>
              <a:rPr lang="en-US" altLang="zh-CN" sz="2400" b="1" dirty="0"/>
              <a:t>CarbonData</a:t>
            </a:r>
            <a:r>
              <a:rPr lang="zh-CN" altLang="en-US" sz="2400" b="1" dirty="0"/>
              <a:t>文件结构（续）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67" y="705271"/>
            <a:ext cx="11131193" cy="5825178"/>
          </a:xfrm>
          <a:prstGeom prst="rect">
            <a:avLst/>
          </a:prstGeom>
        </p:spPr>
      </p:pic>
      <p:sp>
        <p:nvSpPr>
          <p:cNvPr id="7" name="矩形 6"/>
          <p:cNvSpPr/>
          <p:nvPr/>
        </p:nvSpPr>
        <p:spPr>
          <a:xfrm>
            <a:off x="589935" y="6356350"/>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
        <p:nvSpPr>
          <p:cNvPr id="5" name="椭圆 4">
            <a:extLst>
              <a:ext uri="{FF2B5EF4-FFF2-40B4-BE49-F238E27FC236}">
                <a16:creationId xmlns:a16="http://schemas.microsoft.com/office/drawing/2014/main" id="{6CA57720-3233-4350-959D-D4E278AA5B9D}"/>
              </a:ext>
            </a:extLst>
          </p:cNvPr>
          <p:cNvSpPr/>
          <p:nvPr/>
        </p:nvSpPr>
        <p:spPr>
          <a:xfrm>
            <a:off x="8966200" y="1447800"/>
            <a:ext cx="1778000" cy="4695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79B5891-B8C5-4F18-B278-CBD3AA970AB9}"/>
              </a:ext>
            </a:extLst>
          </p:cNvPr>
          <p:cNvSpPr/>
          <p:nvPr/>
        </p:nvSpPr>
        <p:spPr>
          <a:xfrm>
            <a:off x="6488462" y="1213002"/>
            <a:ext cx="505005" cy="41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5BD9AA2-CA62-44D0-B05B-B5100BC4872D}"/>
              </a:ext>
            </a:extLst>
          </p:cNvPr>
          <p:cNvSpPr/>
          <p:nvPr/>
        </p:nvSpPr>
        <p:spPr>
          <a:xfrm>
            <a:off x="4841977" y="3919017"/>
            <a:ext cx="1254023" cy="3989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551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每一个</a:t>
            </a:r>
            <a:r>
              <a:rPr lang="en-US" altLang="zh-CN" sz="2400" dirty="0"/>
              <a:t>CarbonData</a:t>
            </a:r>
            <a:r>
              <a:rPr lang="zh-CN" altLang="en-US" sz="2400" dirty="0">
                <a:solidFill>
                  <a:srgbClr val="FF0000"/>
                </a:solidFill>
              </a:rPr>
              <a:t>数据文件尾部（</a:t>
            </a:r>
            <a:r>
              <a:rPr lang="en-US" altLang="zh-CN" sz="2400" dirty="0">
                <a:solidFill>
                  <a:srgbClr val="FF0000"/>
                </a:solidFill>
              </a:rPr>
              <a:t>File Footer</a:t>
            </a:r>
            <a:r>
              <a:rPr lang="zh-CN" altLang="en-US" sz="2400" dirty="0">
                <a:solidFill>
                  <a:srgbClr val="FF0000"/>
                </a:solidFill>
              </a:rPr>
              <a:t>）会存放</a:t>
            </a:r>
            <a:r>
              <a:rPr lang="en-US" altLang="zh-CN" sz="2400" dirty="0">
                <a:solidFill>
                  <a:srgbClr val="FF0000"/>
                </a:solidFill>
              </a:rPr>
              <a:t>Blocklet</a:t>
            </a:r>
            <a:r>
              <a:rPr lang="zh-CN" altLang="en-US" sz="2400" dirty="0">
                <a:solidFill>
                  <a:srgbClr val="FF0000"/>
                </a:solidFill>
              </a:rPr>
              <a:t>索引数据，其中最重要的是</a:t>
            </a:r>
            <a:r>
              <a:rPr lang="en-US" altLang="zh-CN" sz="2400" dirty="0">
                <a:solidFill>
                  <a:srgbClr val="FF0000"/>
                </a:solidFill>
              </a:rPr>
              <a:t>MDK</a:t>
            </a:r>
            <a:r>
              <a:rPr lang="zh-CN" altLang="en-US" sz="2400" dirty="0">
                <a:solidFill>
                  <a:srgbClr val="FF0000"/>
                </a:solidFill>
              </a:rPr>
              <a:t>（</a:t>
            </a:r>
            <a:r>
              <a:rPr lang="en-US" altLang="zh-CN" sz="2400" b="1" dirty="0">
                <a:solidFill>
                  <a:srgbClr val="FF0000"/>
                </a:solidFill>
              </a:rPr>
              <a:t>Multi-Dimensional </a:t>
            </a:r>
            <a:r>
              <a:rPr lang="en-US" altLang="zh-CN" sz="2400" dirty="0">
                <a:solidFill>
                  <a:srgbClr val="FF0000"/>
                </a:solidFill>
              </a:rPr>
              <a:t>Keys</a:t>
            </a:r>
            <a:r>
              <a:rPr lang="zh-CN" altLang="en-US" sz="2400" dirty="0">
                <a:solidFill>
                  <a:srgbClr val="FF0000"/>
                </a:solidFill>
              </a:rPr>
              <a:t>）索引。</a:t>
            </a:r>
            <a:endParaRPr lang="en-US" altLang="zh-CN" sz="2400" dirty="0">
              <a:solidFill>
                <a:srgbClr val="FF0000"/>
              </a:solidFill>
            </a:endParaRPr>
          </a:p>
          <a:p>
            <a:r>
              <a:rPr lang="en-US" altLang="zh-CN" sz="2400" dirty="0"/>
              <a:t>       MDK</a:t>
            </a:r>
            <a:r>
              <a:rPr lang="zh-CN" altLang="en-US" sz="2400" dirty="0"/>
              <a:t>索引需要用户通过</a:t>
            </a:r>
            <a:r>
              <a:rPr lang="en-US" altLang="zh-CN" sz="2400" dirty="0"/>
              <a:t>DDL</a:t>
            </a:r>
            <a:r>
              <a:rPr lang="zh-CN" altLang="en-US" sz="2400" dirty="0"/>
              <a:t>语句指定</a:t>
            </a:r>
            <a:r>
              <a:rPr lang="en-US" altLang="zh-CN" sz="2400" dirty="0">
                <a:solidFill>
                  <a:srgbClr val="FF0000"/>
                </a:solidFill>
              </a:rPr>
              <a:t>sort columns</a:t>
            </a:r>
            <a:r>
              <a:rPr lang="zh-CN" altLang="en-US" sz="2400" dirty="0">
                <a:solidFill>
                  <a:srgbClr val="FF0000"/>
                </a:solidFill>
              </a:rPr>
              <a:t>，</a:t>
            </a:r>
            <a:r>
              <a:rPr lang="en-US" altLang="zh-CN" sz="2400" dirty="0"/>
              <a:t>sort columns</a:t>
            </a:r>
            <a:r>
              <a:rPr lang="zh-CN" altLang="en-US" sz="2400" dirty="0"/>
              <a:t>指定的</a:t>
            </a:r>
            <a:r>
              <a:rPr lang="zh-CN" altLang="en-US" sz="2400" b="1" dirty="0">
                <a:solidFill>
                  <a:srgbClr val="FF0000"/>
                </a:solidFill>
              </a:rPr>
              <a:t>每一列</a:t>
            </a:r>
            <a:r>
              <a:rPr lang="zh-CN" altLang="en-US" sz="2400" dirty="0">
                <a:solidFill>
                  <a:srgbClr val="FF0000"/>
                </a:solidFill>
              </a:rPr>
              <a:t>都会被编码</a:t>
            </a:r>
            <a:r>
              <a:rPr lang="zh-CN" altLang="en-US" sz="2400" dirty="0"/>
              <a:t>，然后再根据</a:t>
            </a:r>
            <a:r>
              <a:rPr lang="en-US" altLang="zh-CN" sz="2400" dirty="0"/>
              <a:t>sort columns</a:t>
            </a:r>
            <a:r>
              <a:rPr lang="zh-CN" altLang="en-US" sz="2400" dirty="0"/>
              <a:t>列的编码值进行数据排序，</a:t>
            </a:r>
            <a:r>
              <a:rPr lang="zh-CN" altLang="en-US" sz="2400" dirty="0">
                <a:solidFill>
                  <a:srgbClr val="FF0000"/>
                </a:solidFill>
              </a:rPr>
              <a:t>从而得到每一个</a:t>
            </a:r>
            <a:r>
              <a:rPr lang="en-US" altLang="zh-CN" sz="2400" dirty="0">
                <a:solidFill>
                  <a:srgbClr val="FF0000"/>
                </a:solidFill>
              </a:rPr>
              <a:t>Blocklet</a:t>
            </a:r>
            <a:r>
              <a:rPr lang="zh-CN" altLang="en-US" sz="2400" dirty="0">
                <a:solidFill>
                  <a:srgbClr val="FF0000"/>
                </a:solidFill>
              </a:rPr>
              <a:t>的</a:t>
            </a:r>
            <a:r>
              <a:rPr lang="en-US" altLang="zh-CN" sz="2400" dirty="0">
                <a:solidFill>
                  <a:srgbClr val="FF0000"/>
                </a:solidFill>
              </a:rPr>
              <a:t>MDK</a:t>
            </a:r>
            <a:r>
              <a:rPr lang="zh-CN" altLang="en-US" sz="2400" dirty="0">
                <a:solidFill>
                  <a:srgbClr val="FF0000"/>
                </a:solidFill>
              </a:rPr>
              <a:t>编码值的</a:t>
            </a:r>
            <a:r>
              <a:rPr lang="en-US" altLang="zh-CN" sz="2400" dirty="0">
                <a:solidFill>
                  <a:srgbClr val="FF0000"/>
                </a:solidFill>
              </a:rPr>
              <a:t>Start Key</a:t>
            </a:r>
            <a:r>
              <a:rPr lang="zh-CN" altLang="en-US" sz="2400" dirty="0">
                <a:solidFill>
                  <a:srgbClr val="FF0000"/>
                </a:solidFill>
              </a:rPr>
              <a:t>和</a:t>
            </a:r>
            <a:r>
              <a:rPr lang="en-US" altLang="zh-CN" sz="2400" dirty="0">
                <a:solidFill>
                  <a:srgbClr val="FF0000"/>
                </a:solidFill>
              </a:rPr>
              <a:t>End Key</a:t>
            </a:r>
            <a:r>
              <a:rPr lang="zh-CN" altLang="en-US" sz="2400" dirty="0"/>
              <a:t>，同</a:t>
            </a:r>
            <a:r>
              <a:rPr lang="en-US" altLang="zh-CN" sz="2400" dirty="0"/>
              <a:t>Blocklet</a:t>
            </a:r>
            <a:r>
              <a:rPr lang="zh-CN" altLang="en-US" sz="2400" dirty="0"/>
              <a:t>每一列的最大值、最小值一同写入</a:t>
            </a:r>
            <a:r>
              <a:rPr lang="en-US" altLang="zh-CN" sz="2400" dirty="0"/>
              <a:t>File Footer</a:t>
            </a:r>
            <a:r>
              <a:rPr lang="zh-CN" altLang="en-US" sz="2400" dirty="0"/>
              <a:t>中。</a:t>
            </a:r>
            <a:endParaRPr lang="en-US" altLang="zh-CN" sz="2400" dirty="0"/>
          </a:p>
          <a:p>
            <a:r>
              <a:rPr lang="en-US" altLang="zh-CN" sz="2400" dirty="0"/>
              <a:t>       </a:t>
            </a:r>
            <a:r>
              <a:rPr lang="zh-CN" altLang="en-US" sz="2400" dirty="0"/>
              <a:t>在数据查询的时候，可以读取</a:t>
            </a:r>
            <a:r>
              <a:rPr lang="en-US" altLang="zh-CN" sz="2400" dirty="0"/>
              <a:t>File Footer</a:t>
            </a:r>
            <a:r>
              <a:rPr lang="zh-CN" altLang="en-US" sz="2400" dirty="0"/>
              <a:t>快速在内存中构建一个</a:t>
            </a:r>
            <a:r>
              <a:rPr lang="en-US" altLang="zh-CN" sz="2400" dirty="0"/>
              <a:t>B</a:t>
            </a:r>
            <a:r>
              <a:rPr lang="zh-CN" altLang="en-US" sz="2400" dirty="0"/>
              <a:t>树索引（即</a:t>
            </a:r>
            <a:r>
              <a:rPr lang="en-US" altLang="zh-CN" sz="2400" dirty="0"/>
              <a:t>MDK</a:t>
            </a:r>
            <a:r>
              <a:rPr lang="zh-CN" altLang="en-US" sz="2400" dirty="0"/>
              <a:t>索引），此时使用</a:t>
            </a:r>
            <a:r>
              <a:rPr lang="en-US" altLang="zh-CN" sz="2400" dirty="0"/>
              <a:t>MDK</a:t>
            </a:r>
            <a:r>
              <a:rPr lang="zh-CN" altLang="en-US" sz="2400" dirty="0"/>
              <a:t>中的列查询条件来查询时，</a:t>
            </a:r>
            <a:r>
              <a:rPr lang="zh-CN" altLang="en-US" sz="2400" dirty="0">
                <a:solidFill>
                  <a:srgbClr val="FF0000"/>
                </a:solidFill>
              </a:rPr>
              <a:t>通过</a:t>
            </a:r>
            <a:r>
              <a:rPr lang="en-US" altLang="zh-CN" sz="2400" dirty="0">
                <a:solidFill>
                  <a:srgbClr val="FF0000"/>
                </a:solidFill>
              </a:rPr>
              <a:t>MDK</a:t>
            </a:r>
            <a:r>
              <a:rPr lang="zh-CN" altLang="en-US" sz="2400" dirty="0">
                <a:solidFill>
                  <a:srgbClr val="FF0000"/>
                </a:solidFill>
              </a:rPr>
              <a:t>索引，</a:t>
            </a:r>
            <a:r>
              <a:rPr lang="en-US" altLang="zh-CN" sz="2400" dirty="0">
                <a:solidFill>
                  <a:srgbClr val="FF0000"/>
                </a:solidFill>
              </a:rPr>
              <a:t>Min</a:t>
            </a:r>
            <a:r>
              <a:rPr lang="zh-CN" altLang="en-US" sz="2400" dirty="0">
                <a:solidFill>
                  <a:srgbClr val="FF0000"/>
                </a:solidFill>
              </a:rPr>
              <a:t>、</a:t>
            </a:r>
            <a:r>
              <a:rPr lang="en-US" altLang="zh-CN" sz="2400" dirty="0">
                <a:solidFill>
                  <a:srgbClr val="FF0000"/>
                </a:solidFill>
              </a:rPr>
              <a:t>Max</a:t>
            </a:r>
            <a:r>
              <a:rPr lang="zh-CN" altLang="en-US" sz="2400" dirty="0">
                <a:solidFill>
                  <a:srgbClr val="FF0000"/>
                </a:solidFill>
              </a:rPr>
              <a:t>列索引，就可以快速地定位数据文件中的</a:t>
            </a:r>
            <a:r>
              <a:rPr lang="en-US" altLang="zh-CN" sz="2400" dirty="0">
                <a:solidFill>
                  <a:srgbClr val="FF0000"/>
                </a:solidFill>
              </a:rPr>
              <a:t>Blocklet</a:t>
            </a:r>
            <a:r>
              <a:rPr lang="zh-CN" altLang="en-US" sz="2400" dirty="0">
                <a:solidFill>
                  <a:srgbClr val="FF0000"/>
                </a:solidFill>
              </a:rPr>
              <a:t>。</a:t>
            </a:r>
            <a:endParaRPr lang="en-US" altLang="zh-CN" sz="2400" b="1"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531971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632" y="1447916"/>
            <a:ext cx="9506413" cy="4277886"/>
          </a:xfrm>
          <a:prstGeom prst="rect">
            <a:avLst/>
          </a:prstGeom>
        </p:spPr>
      </p:pic>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646578"/>
          </a:xfrm>
        </p:spPr>
        <p:txBody>
          <a:bodyPr>
            <a:normAutofit/>
          </a:bodyPr>
          <a:lstStyle/>
          <a:p>
            <a:r>
              <a:rPr lang="en-US" altLang="zh-CN" sz="2400" b="1" dirty="0"/>
              <a:t>MDK</a:t>
            </a:r>
            <a:r>
              <a:rPr lang="zh-CN" altLang="en-US" sz="2400" b="1" dirty="0"/>
              <a:t>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2291899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153"/>
            <a:ext cx="10515600" cy="741004"/>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587476" y="870157"/>
            <a:ext cx="11093247" cy="5436013"/>
          </a:xfrm>
        </p:spPr>
        <p:txBody>
          <a:bodyPr>
            <a:noAutofit/>
          </a:bodyPr>
          <a:lstStyle/>
          <a:p>
            <a:r>
              <a:rPr lang="en-US" altLang="zh-CN" sz="2200" b="1" dirty="0"/>
              <a:t>CarbonData</a:t>
            </a:r>
            <a:r>
              <a:rPr lang="zh-CN" altLang="en-US" sz="2200" b="1" dirty="0"/>
              <a:t>文件结构（续）</a:t>
            </a:r>
            <a:endParaRPr lang="en-US" altLang="zh-CN" sz="2200" b="1" dirty="0"/>
          </a:p>
          <a:p>
            <a:r>
              <a:rPr lang="zh-CN" altLang="en-US" sz="2200" dirty="0"/>
              <a:t>每个</a:t>
            </a:r>
            <a:r>
              <a:rPr lang="en-US" altLang="zh-CN" sz="2200" dirty="0"/>
              <a:t>Data Chunk</a:t>
            </a:r>
            <a:r>
              <a:rPr lang="zh-CN" altLang="en-US" sz="2200" dirty="0"/>
              <a:t>又由许多</a:t>
            </a:r>
            <a:r>
              <a:rPr lang="en-US" altLang="zh-CN" sz="2200" dirty="0">
                <a:solidFill>
                  <a:srgbClr val="FF0000"/>
                </a:solidFill>
              </a:rPr>
              <a:t>page</a:t>
            </a:r>
            <a:r>
              <a:rPr lang="zh-CN" altLang="en-US" sz="2200" dirty="0"/>
              <a:t>组成，有三种类型的</a:t>
            </a:r>
            <a:r>
              <a:rPr lang="en-US" altLang="zh-CN" sz="2200" dirty="0"/>
              <a:t>page</a:t>
            </a:r>
            <a:r>
              <a:rPr lang="zh-CN" altLang="en-US" sz="2200" dirty="0"/>
              <a:t>：</a:t>
            </a:r>
            <a:endParaRPr lang="en-US" altLang="zh-CN" sz="2200" dirty="0"/>
          </a:p>
          <a:p>
            <a:r>
              <a:rPr lang="zh-CN" altLang="en-US" sz="2200" dirty="0"/>
              <a:t>（</a:t>
            </a:r>
            <a:r>
              <a:rPr lang="en-US" altLang="zh-CN" sz="2200" dirty="0"/>
              <a:t>1</a:t>
            </a:r>
            <a:r>
              <a:rPr lang="zh-CN" altLang="en-US" sz="2200" dirty="0"/>
              <a:t>）</a:t>
            </a:r>
            <a:r>
              <a:rPr lang="en-US" altLang="zh-CN" sz="2200" dirty="0">
                <a:solidFill>
                  <a:srgbClr val="FF0000"/>
                </a:solidFill>
              </a:rPr>
              <a:t>Data </a:t>
            </a:r>
            <a:r>
              <a:rPr lang="en-US" altLang="zh-CN" sz="2200" dirty="0"/>
              <a:t>Page</a:t>
            </a:r>
            <a:r>
              <a:rPr lang="zh-CN" altLang="en-US" sz="2200" dirty="0"/>
              <a:t>：包含一</a:t>
            </a:r>
            <a:r>
              <a:rPr lang="zh-CN" altLang="en-US" sz="2200" dirty="0">
                <a:solidFill>
                  <a:srgbClr val="FF0000"/>
                </a:solidFill>
              </a:rPr>
              <a:t>列或者列组</a:t>
            </a:r>
            <a:r>
              <a:rPr lang="zh-CN" altLang="en-US" sz="2200" dirty="0"/>
              <a:t>的编码数据；</a:t>
            </a:r>
            <a:endParaRPr lang="en-US" altLang="zh-CN" sz="2200" dirty="0"/>
          </a:p>
          <a:p>
            <a:r>
              <a:rPr lang="zh-CN" altLang="en-US" sz="2200" dirty="0"/>
              <a:t>（</a:t>
            </a:r>
            <a:r>
              <a:rPr lang="en-US" altLang="zh-CN" sz="2200" dirty="0"/>
              <a:t>2</a:t>
            </a:r>
            <a:r>
              <a:rPr lang="zh-CN" altLang="en-US" sz="2200" dirty="0"/>
              <a:t>）</a:t>
            </a:r>
            <a:r>
              <a:rPr lang="en-US" altLang="zh-CN" sz="2200" dirty="0">
                <a:solidFill>
                  <a:srgbClr val="FF0000"/>
                </a:solidFill>
              </a:rPr>
              <a:t>Row ID </a:t>
            </a:r>
            <a:r>
              <a:rPr lang="en-US" altLang="zh-CN" sz="2200" dirty="0"/>
              <a:t>Page</a:t>
            </a:r>
            <a:r>
              <a:rPr lang="zh-CN" altLang="en-US" sz="2200" dirty="0"/>
              <a:t>：包含</a:t>
            </a:r>
            <a:r>
              <a:rPr lang="zh-CN" altLang="en-US" sz="2200" dirty="0">
                <a:solidFill>
                  <a:srgbClr val="FF0000"/>
                </a:solidFill>
              </a:rPr>
              <a:t>行</a:t>
            </a:r>
            <a:r>
              <a:rPr lang="en-US" altLang="zh-CN" sz="2200" dirty="0">
                <a:solidFill>
                  <a:srgbClr val="FF0000"/>
                </a:solidFill>
              </a:rPr>
              <a:t>id</a:t>
            </a:r>
            <a:r>
              <a:rPr lang="zh-CN" altLang="en-US" sz="2200" dirty="0">
                <a:solidFill>
                  <a:srgbClr val="FF0000"/>
                </a:solidFill>
              </a:rPr>
              <a:t>的映射</a:t>
            </a:r>
            <a:r>
              <a:rPr lang="zh-CN" altLang="en-US" sz="2200" dirty="0"/>
              <a:t>，在</a:t>
            </a:r>
            <a:r>
              <a:rPr lang="en-US" altLang="zh-CN" sz="2200" dirty="0">
                <a:solidFill>
                  <a:srgbClr val="FF0000"/>
                </a:solidFill>
              </a:rPr>
              <a:t>Data Page</a:t>
            </a:r>
            <a:r>
              <a:rPr lang="zh-CN" altLang="en-US" sz="2200" dirty="0">
                <a:solidFill>
                  <a:srgbClr val="FF0000"/>
                </a:solidFill>
              </a:rPr>
              <a:t>以反向索引的形式存储时</a:t>
            </a:r>
            <a:r>
              <a:rPr lang="zh-CN" altLang="en-US" sz="2200" dirty="0"/>
              <a:t>会被使用；</a:t>
            </a:r>
            <a:endParaRPr lang="en-US" altLang="zh-CN" sz="2200" dirty="0"/>
          </a:p>
          <a:p>
            <a:r>
              <a:rPr lang="zh-CN" altLang="en-US" sz="2200" dirty="0"/>
              <a:t>（</a:t>
            </a:r>
            <a:r>
              <a:rPr lang="en-US" altLang="zh-CN" sz="2200" dirty="0"/>
              <a:t>3</a:t>
            </a:r>
            <a:r>
              <a:rPr lang="zh-CN" altLang="en-US" sz="2200" dirty="0"/>
              <a:t>）</a:t>
            </a:r>
            <a:r>
              <a:rPr lang="en-US" altLang="zh-CN" sz="2200" dirty="0">
                <a:solidFill>
                  <a:srgbClr val="FF0000"/>
                </a:solidFill>
              </a:rPr>
              <a:t>RLE </a:t>
            </a:r>
            <a:r>
              <a:rPr lang="en-US" altLang="zh-CN" sz="2200" dirty="0"/>
              <a:t>Page</a:t>
            </a:r>
            <a:r>
              <a:rPr lang="zh-CN" altLang="en-US" sz="2200" dirty="0"/>
              <a:t>：包含一些</a:t>
            </a:r>
            <a:r>
              <a:rPr lang="zh-CN" altLang="en-US" sz="2200" dirty="0">
                <a:solidFill>
                  <a:srgbClr val="FF0000"/>
                </a:solidFill>
              </a:rPr>
              <a:t>额外的元信息</a:t>
            </a:r>
            <a:r>
              <a:rPr lang="zh-CN" altLang="en-US" sz="2200" dirty="0"/>
              <a:t>，只有在</a:t>
            </a:r>
            <a:r>
              <a:rPr lang="en-US" altLang="zh-CN" sz="2200" dirty="0"/>
              <a:t>Data Page</a:t>
            </a:r>
            <a:r>
              <a:rPr lang="zh-CN" altLang="en-US" sz="2200" dirty="0"/>
              <a:t>使用</a:t>
            </a:r>
            <a:r>
              <a:rPr lang="en-US" altLang="zh-CN" sz="2200" dirty="0"/>
              <a:t>RLE</a:t>
            </a:r>
            <a:r>
              <a:rPr lang="zh-CN" altLang="en-US" sz="2200" dirty="0"/>
              <a:t>（</a:t>
            </a:r>
            <a:r>
              <a:rPr lang="en-US" altLang="zh-CN" sz="2200" dirty="0">
                <a:solidFill>
                  <a:srgbClr val="FF0000"/>
                </a:solidFill>
              </a:rPr>
              <a:t>Run Length Encoding</a:t>
            </a:r>
            <a:r>
              <a:rPr lang="zh-CN" altLang="en-US" sz="2200" dirty="0"/>
              <a:t>）编码时被使用。</a:t>
            </a:r>
            <a:endParaRPr lang="en-US" altLang="zh-CN" sz="2200" dirty="0"/>
          </a:p>
          <a:p>
            <a:r>
              <a:rPr lang="en-US" altLang="zh-CN" sz="2200" dirty="0"/>
              <a:t>       CarbonData</a:t>
            </a:r>
            <a:r>
              <a:rPr lang="zh-CN" altLang="en-US" sz="2200" dirty="0"/>
              <a:t>数据表可选指定</a:t>
            </a:r>
            <a:r>
              <a:rPr lang="en-US" altLang="zh-CN" sz="2200" dirty="0">
                <a:solidFill>
                  <a:srgbClr val="FF0000"/>
                </a:solidFill>
              </a:rPr>
              <a:t>inverted columns</a:t>
            </a:r>
            <a:r>
              <a:rPr lang="zh-CN" altLang="en-US" sz="2200" dirty="0">
                <a:solidFill>
                  <a:srgbClr val="FF0000"/>
                </a:solidFill>
              </a:rPr>
              <a:t>，指定后该</a:t>
            </a:r>
            <a:r>
              <a:rPr lang="en-US" altLang="zh-CN" sz="2200" dirty="0">
                <a:solidFill>
                  <a:srgbClr val="FF0000"/>
                </a:solidFill>
              </a:rPr>
              <a:t>column</a:t>
            </a:r>
            <a:r>
              <a:rPr lang="zh-CN" altLang="en-US" sz="2200" dirty="0">
                <a:solidFill>
                  <a:srgbClr val="FF0000"/>
                </a:solidFill>
              </a:rPr>
              <a:t>在</a:t>
            </a:r>
            <a:r>
              <a:rPr lang="en-US" altLang="zh-CN" sz="2200" dirty="0">
                <a:solidFill>
                  <a:srgbClr val="FF0000"/>
                </a:solidFill>
              </a:rPr>
              <a:t>data page </a:t>
            </a:r>
            <a:r>
              <a:rPr lang="zh-CN" altLang="en-US" sz="2200" dirty="0">
                <a:solidFill>
                  <a:srgbClr val="FF0000"/>
                </a:solidFill>
              </a:rPr>
              <a:t>中的数据是独立排序的，</a:t>
            </a:r>
            <a:r>
              <a:rPr lang="zh-CN" altLang="en-US" sz="2200" dirty="0"/>
              <a:t>例如</a:t>
            </a:r>
            <a:r>
              <a:rPr lang="en-US" altLang="zh-CN" sz="2200" dirty="0"/>
              <a:t>col1 data page</a:t>
            </a:r>
            <a:r>
              <a:rPr lang="zh-CN" altLang="en-US" sz="2200" dirty="0"/>
              <a:t>和</a:t>
            </a:r>
            <a:r>
              <a:rPr lang="en-US" altLang="zh-CN" sz="2200" dirty="0"/>
              <a:t>col2 data page</a:t>
            </a:r>
            <a:r>
              <a:rPr lang="zh-CN" altLang="en-US" sz="2200" dirty="0"/>
              <a:t>中同一个</a:t>
            </a:r>
            <a:r>
              <a:rPr lang="en-US" altLang="zh-CN" sz="2200" dirty="0"/>
              <a:t>row</a:t>
            </a:r>
            <a:r>
              <a:rPr lang="zh-CN" altLang="en-US" sz="2200" dirty="0"/>
              <a:t>的数据在不同的位置。此时需要额外记录</a:t>
            </a:r>
            <a:r>
              <a:rPr lang="en-US" altLang="zh-CN" sz="2200" dirty="0"/>
              <a:t>col1 rowid page</a:t>
            </a:r>
            <a:r>
              <a:rPr lang="zh-CN" altLang="en-US" sz="2200" dirty="0"/>
              <a:t>和</a:t>
            </a:r>
            <a:r>
              <a:rPr lang="en-US" altLang="zh-CN" sz="2200" dirty="0"/>
              <a:t>col2 rowid page</a:t>
            </a:r>
            <a:r>
              <a:rPr lang="zh-CN" altLang="en-US" sz="2200" dirty="0"/>
              <a:t>。</a:t>
            </a:r>
            <a:endParaRPr lang="en-US" altLang="zh-CN" sz="2200" dirty="0"/>
          </a:p>
          <a:p>
            <a:r>
              <a:rPr lang="zh-CN" altLang="en-US" sz="2200" dirty="0"/>
              <a:t>独立排序的好处：</a:t>
            </a:r>
            <a:r>
              <a:rPr lang="en-US" altLang="zh-CN" sz="2200" dirty="0"/>
              <a:t>column</a:t>
            </a:r>
            <a:r>
              <a:rPr lang="zh-CN" altLang="en-US" sz="2200" dirty="0"/>
              <a:t>都是有序的，有更好的压缩率，查询时可使用</a:t>
            </a:r>
            <a:r>
              <a:rPr lang="en-US" altLang="zh-CN" sz="2200" dirty="0"/>
              <a:t>Binary Search</a:t>
            </a:r>
            <a:r>
              <a:rPr lang="zh-CN" altLang="en-US" sz="2200" dirty="0"/>
              <a:t>快速得到</a:t>
            </a:r>
            <a:r>
              <a:rPr lang="en-US" altLang="zh-CN" sz="2200" dirty="0"/>
              <a:t>rowid</a:t>
            </a:r>
            <a:r>
              <a:rPr lang="zh-CN" altLang="en-US" sz="2200" dirty="0"/>
              <a:t>范围，根据</a:t>
            </a:r>
            <a:r>
              <a:rPr lang="en-US" altLang="zh-CN" sz="2200" dirty="0"/>
              <a:t>rowid</a:t>
            </a:r>
            <a:r>
              <a:rPr lang="zh-CN" altLang="en-US" sz="2200" dirty="0"/>
              <a:t>范围快速获取数据记录。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
        <p:nvSpPr>
          <p:cNvPr id="5" name="矩形 4"/>
          <p:cNvSpPr/>
          <p:nvPr/>
        </p:nvSpPr>
        <p:spPr>
          <a:xfrm>
            <a:off x="838200" y="6171684"/>
            <a:ext cx="10282084" cy="923330"/>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https://blog.csdn.net/u013181284/article/details/77574057</a:t>
            </a:r>
          </a:p>
          <a:p>
            <a:r>
              <a:rPr lang="en-US" altLang="zh-CN" dirty="0">
                <a:solidFill>
                  <a:schemeClr val="bg1">
                    <a:lumMod val="85000"/>
                  </a:schemeClr>
                </a:solidFill>
              </a:rPr>
              <a:t>                   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3496480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051415"/>
            <a:ext cx="10515600" cy="646578"/>
          </a:xfrm>
        </p:spPr>
        <p:txBody>
          <a:bodyPr>
            <a:normAutofit/>
          </a:bodyPr>
          <a:lstStyle/>
          <a:p>
            <a:r>
              <a:rPr lang="zh-CN" altLang="en-US" sz="2400" b="1" dirty="0"/>
              <a:t>反向索引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65" y="1580970"/>
            <a:ext cx="9864341" cy="5070888"/>
          </a:xfrm>
          <a:prstGeom prst="rect">
            <a:avLst/>
          </a:prstGeom>
        </p:spPr>
      </p:pic>
    </p:spTree>
    <p:extLst>
      <p:ext uri="{BB962C8B-B14F-4D97-AF65-F5344CB8AC3E}">
        <p14:creationId xmlns:p14="http://schemas.microsoft.com/office/powerpoint/2010/main" val="3107646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solidFill>
                  <a:srgbClr val="C00000"/>
                </a:solidFill>
                <a:sym typeface="+mn-ea"/>
              </a:rPr>
              <a:t>1. </a:t>
            </a:r>
            <a:r>
              <a:rPr lang="zh-CN" altLang="en-US" b="1" dirty="0">
                <a:solidFill>
                  <a:srgbClr val="C00000"/>
                </a:solidFill>
                <a:sym typeface="+mn-ea"/>
              </a:rPr>
              <a:t>文档存储</a:t>
            </a:r>
            <a:endParaRPr lang="en-US" altLang="zh-CN" b="1" dirty="0">
              <a:solidFill>
                <a:srgbClr val="C00000"/>
              </a:solidFill>
            </a:endParaRPr>
          </a:p>
          <a:p>
            <a:pPr lvl="1"/>
            <a:r>
              <a:rPr lang="zh-CN" altLang="zh-CN" dirty="0">
                <a:sym typeface="+mn-ea"/>
              </a:rPr>
              <a:t>指将数据按照每种文档形式来组织，存储在数据管理系统中</a:t>
            </a:r>
            <a:r>
              <a:rPr lang="zh-CN" altLang="en-US" dirty="0">
                <a:sym typeface="+mn-ea"/>
              </a:rPr>
              <a:t>。</a:t>
            </a:r>
            <a:endParaRPr lang="en-US" altLang="zh-CN" dirty="0"/>
          </a:p>
          <a:p>
            <a:pPr lvl="1"/>
            <a:r>
              <a:rPr lang="zh-CN" altLang="en-US" dirty="0">
                <a:sym typeface="+mn-ea"/>
              </a:rPr>
              <a:t>可分为：</a:t>
            </a:r>
            <a:endParaRPr lang="en-US" altLang="zh-CN" dirty="0">
              <a:sym typeface="+mn-ea"/>
            </a:endParaRPr>
          </a:p>
          <a:p>
            <a:pPr lvl="1"/>
            <a:r>
              <a:rPr lang="en-US" altLang="zh-CN" dirty="0">
                <a:sym typeface="+mn-ea"/>
              </a:rPr>
              <a:t>- </a:t>
            </a:r>
            <a:r>
              <a:rPr lang="zh-CN" altLang="zh-CN" dirty="0">
                <a:sym typeface="+mn-ea"/>
              </a:rPr>
              <a:t>无结构文档</a:t>
            </a:r>
            <a:r>
              <a:rPr lang="zh-CN" altLang="en-US" dirty="0">
                <a:sym typeface="+mn-ea"/>
              </a:rPr>
              <a:t>：</a:t>
            </a:r>
            <a:r>
              <a:rPr lang="zh-CN" altLang="zh-CN" dirty="0">
                <a:sym typeface="+mn-ea"/>
              </a:rPr>
              <a:t>如普通文本、</a:t>
            </a:r>
            <a:r>
              <a:rPr lang="en-US" altLang="zh-CN" dirty="0">
                <a:sym typeface="+mn-ea"/>
              </a:rPr>
              <a:t>HTML</a:t>
            </a:r>
            <a:r>
              <a:rPr lang="zh-CN" altLang="zh-CN" dirty="0">
                <a:sym typeface="+mn-ea"/>
              </a:rPr>
              <a:t>等</a:t>
            </a:r>
            <a:r>
              <a:rPr lang="zh-CN" altLang="en-US" dirty="0">
                <a:sym typeface="+mn-ea"/>
              </a:rPr>
              <a:t>；</a:t>
            </a:r>
            <a:endParaRPr lang="en-US" altLang="zh-CN" dirty="0"/>
          </a:p>
          <a:p>
            <a:pPr marL="342900" lvl="2" indent="-342900">
              <a:buFontTx/>
              <a:buChar char="-"/>
            </a:pPr>
            <a:r>
              <a:rPr lang="zh-CN" altLang="zh-CN" dirty="0">
                <a:sym typeface="+mn-ea"/>
              </a:rPr>
              <a:t>半结构化文档</a:t>
            </a:r>
            <a:r>
              <a:rPr lang="zh-CN" altLang="en-US" dirty="0">
                <a:sym typeface="+mn-ea"/>
              </a:rPr>
              <a:t>：</a:t>
            </a:r>
            <a:r>
              <a:rPr lang="zh-CN" altLang="zh-CN" dirty="0">
                <a:sym typeface="+mn-ea"/>
              </a:rPr>
              <a:t>比如</a:t>
            </a:r>
            <a:r>
              <a:rPr lang="en-US" altLang="zh-CN" dirty="0">
                <a:sym typeface="+mn-ea"/>
              </a:rPr>
              <a:t>XML</a:t>
            </a:r>
            <a:r>
              <a:rPr lang="zh-CN" altLang="zh-CN" dirty="0">
                <a:sym typeface="+mn-ea"/>
              </a:rPr>
              <a:t>、</a:t>
            </a:r>
            <a:r>
              <a:rPr lang="en-US" altLang="zh-CN" dirty="0">
                <a:sym typeface="+mn-ea"/>
              </a:rPr>
              <a:t>JSON</a:t>
            </a:r>
            <a:r>
              <a:rPr lang="zh-CN" altLang="zh-CN" dirty="0">
                <a:sym typeface="+mn-ea"/>
              </a:rPr>
              <a:t>等</a:t>
            </a:r>
            <a:r>
              <a:rPr lang="zh-CN" altLang="en-US" dirty="0">
                <a:sym typeface="+mn-ea"/>
              </a:rPr>
              <a:t>。</a:t>
            </a:r>
            <a:endParaRPr lang="en-US" altLang="zh-CN" dirty="0">
              <a:sym typeface="+mn-ea"/>
            </a:endParaRPr>
          </a:p>
          <a:p>
            <a:pPr lvl="2"/>
            <a:endParaRPr lang="en-US" altLang="zh-CN" dirty="0">
              <a:sym typeface="+mn-ea"/>
            </a:endParaRPr>
          </a:p>
          <a:p>
            <a:pPr lvl="2"/>
            <a:r>
              <a:rPr lang="en-US" altLang="zh-CN" sz="2800" dirty="0">
                <a:solidFill>
                  <a:srgbClr val="C00000"/>
                </a:solidFill>
                <a:sym typeface="+mn-ea"/>
              </a:rPr>
              <a:t>1</a:t>
            </a:r>
            <a:r>
              <a:rPr lang="zh-CN" altLang="en-US" sz="2800" dirty="0">
                <a:solidFill>
                  <a:srgbClr val="C00000"/>
                </a:solidFill>
                <a:sym typeface="+mn-ea"/>
              </a:rPr>
              <a:t>）无结构文档存储</a:t>
            </a:r>
            <a:endParaRPr lang="en-US" altLang="zh-CN" sz="2800" dirty="0">
              <a:sym typeface="+mn-ea"/>
            </a:endParaRPr>
          </a:p>
          <a:p>
            <a:pPr lvl="2"/>
            <a:r>
              <a:rPr lang="en-US" altLang="zh-CN" dirty="0">
                <a:sym typeface="+mn-ea"/>
              </a:rPr>
              <a:t>- </a:t>
            </a:r>
            <a:r>
              <a:rPr lang="zh-CN" altLang="en-US" dirty="0">
                <a:sym typeface="+mn-ea"/>
              </a:rPr>
              <a:t>无结构数据的基本操作：读、写、删、改</a:t>
            </a:r>
            <a:endParaRPr lang="en-US" altLang="zh-CN" dirty="0">
              <a:sym typeface="+mn-ea"/>
            </a:endParaRPr>
          </a:p>
          <a:p>
            <a:pPr lvl="2"/>
            <a:r>
              <a:rPr lang="en-US" altLang="zh-CN" dirty="0">
                <a:sym typeface="+mn-ea"/>
              </a:rPr>
              <a:t>- </a:t>
            </a:r>
            <a:r>
              <a:rPr lang="zh-CN" altLang="zh-CN" dirty="0">
                <a:sym typeface="+mn-ea"/>
              </a:rPr>
              <a:t>反向索引（</a:t>
            </a:r>
            <a:r>
              <a:rPr lang="en-US" altLang="zh-CN" dirty="0">
                <a:sym typeface="+mn-ea"/>
              </a:rPr>
              <a:t>inverted index</a:t>
            </a:r>
            <a:r>
              <a:rPr lang="zh-CN" altLang="zh-CN" dirty="0">
                <a:sym typeface="+mn-ea"/>
              </a:rPr>
              <a:t>）</a:t>
            </a:r>
            <a:r>
              <a:rPr lang="zh-CN" altLang="en-US" dirty="0">
                <a:sym typeface="+mn-ea"/>
              </a:rPr>
              <a:t>：</a:t>
            </a:r>
            <a:r>
              <a:rPr lang="zh-CN" altLang="zh-CN" dirty="0">
                <a:sym typeface="+mn-ea"/>
              </a:rPr>
              <a:t>将单词映射到</a:t>
            </a:r>
            <a:endParaRPr lang="en-US" altLang="zh-CN" dirty="0">
              <a:sym typeface="+mn-ea"/>
            </a:endParaRPr>
          </a:p>
          <a:p>
            <a:pPr lvl="2"/>
            <a:r>
              <a:rPr lang="en-US" altLang="zh-CN" dirty="0">
                <a:sym typeface="+mn-ea"/>
              </a:rPr>
              <a:t>  </a:t>
            </a:r>
            <a:r>
              <a:rPr lang="zh-CN" altLang="zh-CN" dirty="0">
                <a:sym typeface="+mn-ea"/>
              </a:rPr>
              <a:t>一个单词出现过的文件列表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5"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305" y="3120117"/>
            <a:ext cx="3579495" cy="22656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1991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solidFill>
                <a:srgbClr val="C00000"/>
              </a:solidFill>
            </a:endParaRPr>
          </a:p>
          <a:p>
            <a:r>
              <a:rPr lang="en-US" altLang="zh-CN" sz="2400" dirty="0"/>
              <a:t> - </a:t>
            </a:r>
            <a:r>
              <a:rPr lang="zh-CN" altLang="en-US" sz="2400" dirty="0">
                <a:solidFill>
                  <a:srgbClr val="FF0000"/>
                </a:solidFill>
              </a:rPr>
              <a:t>使能式</a:t>
            </a:r>
            <a:r>
              <a:rPr lang="zh-CN" altLang="en-US" sz="2400" dirty="0"/>
              <a:t>存储（</a:t>
            </a:r>
            <a:r>
              <a:rPr lang="en-US" altLang="zh-CN" sz="2400" dirty="0"/>
              <a:t>XML-enabled</a:t>
            </a:r>
            <a:r>
              <a:rPr lang="zh-CN" altLang="en-US" sz="2400" dirty="0"/>
              <a:t>）</a:t>
            </a:r>
            <a:r>
              <a:rPr lang="en-US" altLang="zh-CN" sz="2400" dirty="0"/>
              <a:t>: TEXT / BLOB / CLOB</a:t>
            </a:r>
            <a:r>
              <a:rPr lang="zh-CN" altLang="en-US" sz="2400" dirty="0"/>
              <a:t>存储，</a:t>
            </a:r>
            <a:r>
              <a:rPr lang="en-US" altLang="zh-CN" sz="2400" dirty="0">
                <a:solidFill>
                  <a:srgbClr val="FF0000"/>
                </a:solidFill>
              </a:rPr>
              <a:t>XML</a:t>
            </a:r>
            <a:r>
              <a:rPr lang="zh-CN" altLang="en-US" sz="2400" dirty="0">
                <a:solidFill>
                  <a:srgbClr val="FF0000"/>
                </a:solidFill>
              </a:rPr>
              <a:t>模型与底层模型转换</a:t>
            </a:r>
            <a:r>
              <a:rPr lang="zh-CN" altLang="en-US" sz="2400" dirty="0"/>
              <a:t>；</a:t>
            </a:r>
            <a:endParaRPr lang="en-US" altLang="zh-CN" sz="2400" dirty="0"/>
          </a:p>
          <a:p>
            <a:r>
              <a:rPr lang="en-US" altLang="zh-CN" sz="2400" dirty="0"/>
              <a:t> - </a:t>
            </a:r>
            <a:r>
              <a:rPr lang="zh-CN" altLang="en-US" sz="2400" dirty="0">
                <a:solidFill>
                  <a:srgbClr val="FF0000"/>
                </a:solidFill>
              </a:rPr>
              <a:t>原生</a:t>
            </a:r>
            <a:r>
              <a:rPr lang="zh-CN" altLang="en-US" sz="2400" dirty="0"/>
              <a:t>存储（</a:t>
            </a:r>
            <a:r>
              <a:rPr lang="en-US" altLang="zh-CN" sz="2400" dirty="0"/>
              <a:t>Native XML</a:t>
            </a:r>
            <a:r>
              <a:rPr lang="zh-CN" altLang="en-US" sz="2400" dirty="0"/>
              <a:t>）：</a:t>
            </a:r>
            <a:r>
              <a:rPr lang="en-US" altLang="zh-CN" sz="2400" dirty="0"/>
              <a:t>XML</a:t>
            </a:r>
            <a:r>
              <a:rPr lang="zh-CN" altLang="en-US" sz="2400" dirty="0"/>
              <a:t>为基本逻辑存储单位，</a:t>
            </a:r>
            <a:r>
              <a:rPr lang="zh-CN" altLang="en-US" sz="2400" dirty="0">
                <a:solidFill>
                  <a:srgbClr val="FF0000"/>
                </a:solidFill>
              </a:rPr>
              <a:t>内置数据类型</a:t>
            </a:r>
            <a:r>
              <a:rPr lang="zh-CN" altLang="en-US" sz="2400" dirty="0"/>
              <a:t>；</a:t>
            </a:r>
            <a:endParaRPr lang="en-US" altLang="zh-CN" sz="2400" dirty="0"/>
          </a:p>
          <a:p>
            <a:r>
              <a:rPr lang="en-US" altLang="zh-CN" sz="2400" dirty="0"/>
              <a:t> - </a:t>
            </a:r>
            <a:r>
              <a:rPr lang="zh-CN" altLang="en-US" sz="2400" dirty="0">
                <a:solidFill>
                  <a:srgbClr val="FF0000"/>
                </a:solidFill>
              </a:rPr>
              <a:t>混合</a:t>
            </a:r>
            <a:r>
              <a:rPr lang="zh-CN" altLang="en-US" sz="2400" dirty="0"/>
              <a:t>存储（</a:t>
            </a:r>
            <a:r>
              <a:rPr lang="en-US" altLang="zh-CN" sz="2400" dirty="0"/>
              <a:t>Hybrid XML</a:t>
            </a:r>
            <a:r>
              <a:rPr lang="zh-CN" altLang="en-US" sz="2400" dirty="0"/>
              <a:t>）：</a:t>
            </a:r>
            <a:r>
              <a:rPr lang="zh-CN" altLang="en-US" sz="2400" dirty="0">
                <a:solidFill>
                  <a:srgbClr val="FF0000"/>
                </a:solidFill>
              </a:rPr>
              <a:t>结构稳定</a:t>
            </a:r>
            <a:r>
              <a:rPr lang="zh-CN" altLang="en-US" sz="2400" dirty="0"/>
              <a:t>的用</a:t>
            </a:r>
            <a:r>
              <a:rPr lang="zh-CN" altLang="en-US" sz="2400" dirty="0">
                <a:solidFill>
                  <a:srgbClr val="FF0000"/>
                </a:solidFill>
              </a:rPr>
              <a:t>关系</a:t>
            </a:r>
            <a:r>
              <a:rPr lang="zh-CN" altLang="en-US" sz="2400" dirty="0"/>
              <a:t>存储，否则采用</a:t>
            </a:r>
            <a:r>
              <a:rPr lang="en-US" altLang="zh-CN" sz="2400" dirty="0">
                <a:solidFill>
                  <a:srgbClr val="FF0000"/>
                </a:solidFill>
              </a:rPr>
              <a:t>native</a:t>
            </a:r>
            <a:r>
              <a:rPr lang="zh-CN" altLang="en-US" sz="2400" dirty="0"/>
              <a:t>方法。</a:t>
            </a:r>
            <a:endParaRPr lang="en-US" altLang="zh-CN" sz="2400" dirty="0"/>
          </a:p>
          <a:p>
            <a:r>
              <a:rPr lang="zh-CN" altLang="en-US" sz="2400" dirty="0"/>
              <a:t>倒排索引、值索引、路径索引、</a:t>
            </a:r>
            <a:r>
              <a:rPr lang="en-US" altLang="zh-CN" sz="2400" dirty="0"/>
              <a:t>SLCA</a:t>
            </a:r>
            <a:r>
              <a:rPr lang="zh-CN" altLang="en-US" sz="2400" dirty="0"/>
              <a:t>（最小最低公共祖先）索引等。</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1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06"/>
            <a:ext cx="10515600" cy="783810"/>
          </a:xfrm>
        </p:spPr>
        <p:txBody>
          <a:bodyPr>
            <a:normAutofit/>
          </a:bodyPr>
          <a:lstStyle/>
          <a:p>
            <a:r>
              <a:rPr lang="en-US" altLang="zh-CN" dirty="0">
                <a:solidFill>
                  <a:srgbClr val="C00000"/>
                </a:solidFill>
              </a:rPr>
              <a:t>2</a:t>
            </a:r>
            <a:r>
              <a:rPr lang="zh-CN" altLang="en-US" dirty="0">
                <a:solidFill>
                  <a:srgbClr val="C00000"/>
                </a:solidFill>
              </a:rPr>
              <a:t>）</a:t>
            </a:r>
            <a:r>
              <a:rPr lang="en-US" altLang="zh-CN" dirty="0">
                <a:solidFill>
                  <a:srgbClr val="C00000"/>
                </a:solidFill>
              </a:rPr>
              <a:t>XML</a:t>
            </a:r>
            <a:r>
              <a:rPr lang="zh-CN" altLang="en-US" dirty="0">
                <a:solidFill>
                  <a:srgbClr val="C00000"/>
                </a:solidFill>
              </a:rPr>
              <a:t>文档存储</a:t>
            </a:r>
            <a:endParaRPr lang="zh-CN" altLang="en-US" dirty="0"/>
          </a:p>
        </p:txBody>
      </p:sp>
      <p:sp>
        <p:nvSpPr>
          <p:cNvPr id="3" name="内容占位符 2"/>
          <p:cNvSpPr>
            <a:spLocks noGrp="1"/>
          </p:cNvSpPr>
          <p:nvPr>
            <p:ph idx="1"/>
          </p:nvPr>
        </p:nvSpPr>
        <p:spPr>
          <a:xfrm>
            <a:off x="838200" y="761005"/>
            <a:ext cx="10515600" cy="6096996"/>
          </a:xfrm>
        </p:spPr>
        <p:txBody>
          <a:bodyPr>
            <a:normAutofit fontScale="85000" lnSpcReduction="10000"/>
          </a:bodyPr>
          <a:lstStyle/>
          <a:p>
            <a:r>
              <a:rPr lang="en-US" altLang="zh-CN" b="1" dirty="0"/>
              <a:t>XML</a:t>
            </a:r>
            <a:r>
              <a:rPr lang="zh-CN" altLang="en-US" b="1" dirty="0"/>
              <a:t>路径索引</a:t>
            </a:r>
            <a:endParaRPr lang="en-US" altLang="zh-CN" b="1" dirty="0"/>
          </a:p>
          <a:p>
            <a:r>
              <a:rPr lang="en-US" altLang="zh-CN" dirty="0"/>
              <a:t>       XML</a:t>
            </a:r>
            <a:r>
              <a:rPr lang="zh-CN" altLang="en-US" dirty="0"/>
              <a:t>数据是按照树形结构组织和存储的，</a:t>
            </a:r>
            <a:r>
              <a:rPr lang="en-US" altLang="zh-CN" dirty="0"/>
              <a:t>XQuery </a:t>
            </a:r>
            <a:r>
              <a:rPr lang="zh-CN" altLang="en-US" dirty="0"/>
              <a:t>和 </a:t>
            </a:r>
            <a:r>
              <a:rPr lang="en-US" altLang="zh-CN" dirty="0"/>
              <a:t>XPath </a:t>
            </a:r>
            <a:r>
              <a:rPr lang="zh-CN" altLang="en-US" dirty="0"/>
              <a:t>是 </a:t>
            </a:r>
            <a:r>
              <a:rPr lang="en-US" altLang="zh-CN" dirty="0"/>
              <a:t>XML </a:t>
            </a:r>
            <a:r>
              <a:rPr lang="zh-CN" altLang="en-US" dirty="0"/>
              <a:t>标准查询语言（</a:t>
            </a:r>
            <a:r>
              <a:rPr lang="en-US" altLang="zh-CN" dirty="0"/>
              <a:t>XPath </a:t>
            </a:r>
            <a:r>
              <a:rPr lang="zh-CN" altLang="en-US" dirty="0"/>
              <a:t>称为 </a:t>
            </a:r>
            <a:r>
              <a:rPr lang="en-US" altLang="zh-CN" dirty="0"/>
              <a:t>XML </a:t>
            </a:r>
            <a:r>
              <a:rPr lang="zh-CN" altLang="en-US" dirty="0"/>
              <a:t>路径查询语言，而 </a:t>
            </a:r>
            <a:r>
              <a:rPr lang="en-US" altLang="zh-CN" dirty="0"/>
              <a:t>XQuery </a:t>
            </a:r>
            <a:r>
              <a:rPr lang="zh-CN" altLang="en-US" dirty="0"/>
              <a:t>是在 </a:t>
            </a:r>
            <a:r>
              <a:rPr lang="en-US" altLang="zh-CN" dirty="0"/>
              <a:t>XPath </a:t>
            </a:r>
            <a:r>
              <a:rPr lang="zh-CN" altLang="en-US" dirty="0"/>
              <a:t>的标准之上构建的）。</a:t>
            </a:r>
            <a:endParaRPr lang="en-US" altLang="zh-CN" dirty="0"/>
          </a:p>
          <a:p>
            <a:r>
              <a:rPr lang="en-US" altLang="zh-CN" dirty="0"/>
              <a:t>              </a:t>
            </a:r>
            <a:r>
              <a:rPr lang="zh-CN" altLang="zh-CN" dirty="0"/>
              <a:t>↓</a:t>
            </a:r>
            <a:endParaRPr lang="en-US" altLang="zh-CN" dirty="0"/>
          </a:p>
          <a:p>
            <a:r>
              <a:rPr lang="en-US" altLang="zh-CN" dirty="0"/>
              <a:t>       </a:t>
            </a:r>
            <a:r>
              <a:rPr lang="zh-CN" altLang="en-US" dirty="0"/>
              <a:t>在对</a:t>
            </a:r>
            <a:r>
              <a:rPr lang="en-US" altLang="zh-CN" dirty="0"/>
              <a:t>XML</a:t>
            </a:r>
            <a:r>
              <a:rPr lang="zh-CN" altLang="en-US" dirty="0"/>
              <a:t>数据进行遍历时会访问许多不必要的节点，无端消耗开销。</a:t>
            </a:r>
            <a:endParaRPr lang="en-US" altLang="zh-CN" dirty="0"/>
          </a:p>
          <a:p>
            <a:r>
              <a:rPr lang="en-US" altLang="zh-CN" dirty="0"/>
              <a:t>              </a:t>
            </a:r>
            <a:r>
              <a:rPr lang="zh-CN" altLang="zh-CN" dirty="0"/>
              <a:t>↓</a:t>
            </a:r>
            <a:endParaRPr lang="en-US" altLang="zh-CN" dirty="0"/>
          </a:p>
          <a:p>
            <a:r>
              <a:rPr lang="zh-CN" altLang="en-US" b="1" dirty="0">
                <a:solidFill>
                  <a:srgbClr val="FF0000"/>
                </a:solidFill>
              </a:rPr>
              <a:t>路径索引表</a:t>
            </a:r>
            <a:endParaRPr lang="en-US" altLang="zh-CN" b="1" dirty="0">
              <a:solidFill>
                <a:srgbClr val="FF0000"/>
              </a:solidFill>
            </a:endParaRPr>
          </a:p>
          <a:p>
            <a:r>
              <a:rPr lang="en-US" altLang="zh-CN" dirty="0">
                <a:solidFill>
                  <a:srgbClr val="FF0000"/>
                </a:solidFill>
              </a:rPr>
              <a:t>       </a:t>
            </a:r>
            <a:r>
              <a:rPr lang="zh-CN" altLang="en-US" dirty="0"/>
              <a:t>可以在</a:t>
            </a:r>
            <a:r>
              <a:rPr lang="zh-CN" altLang="en-US" dirty="0">
                <a:solidFill>
                  <a:srgbClr val="FF0000"/>
                </a:solidFill>
              </a:rPr>
              <a:t>第一次加载 </a:t>
            </a:r>
            <a:r>
              <a:rPr lang="en-US" altLang="zh-CN" dirty="0">
                <a:solidFill>
                  <a:srgbClr val="FF0000"/>
                </a:solidFill>
              </a:rPr>
              <a:t>XML </a:t>
            </a:r>
            <a:r>
              <a:rPr lang="zh-CN" altLang="en-US" dirty="0"/>
              <a:t>文档时，在</a:t>
            </a:r>
            <a:r>
              <a:rPr lang="zh-CN" altLang="en-US" dirty="0">
                <a:solidFill>
                  <a:srgbClr val="FF0000"/>
                </a:solidFill>
              </a:rPr>
              <a:t>解析到每个节点时把该节点到根节点的路径存储起来，使用路径表达式时可直接将路径和路径索引比较</a:t>
            </a:r>
            <a:r>
              <a:rPr lang="zh-CN" altLang="en-US" dirty="0"/>
              <a:t>。</a:t>
            </a:r>
            <a:endParaRPr lang="en-US" altLang="zh-CN" dirty="0"/>
          </a:p>
          <a:p>
            <a:r>
              <a:rPr lang="en-US" altLang="zh-CN" dirty="0"/>
              <a:t>       </a:t>
            </a:r>
            <a:r>
              <a:rPr lang="zh-CN" altLang="en-US" dirty="0"/>
              <a:t>可以把这些</a:t>
            </a:r>
            <a:r>
              <a:rPr lang="zh-CN" altLang="en-US" dirty="0">
                <a:solidFill>
                  <a:srgbClr val="FF0000"/>
                </a:solidFill>
              </a:rPr>
              <a:t>路径</a:t>
            </a:r>
            <a:r>
              <a:rPr lang="zh-CN" altLang="en-US" dirty="0"/>
              <a:t>按照一定的结构存储在</a:t>
            </a:r>
            <a:r>
              <a:rPr lang="zh-CN" altLang="en-US" dirty="0">
                <a:solidFill>
                  <a:srgbClr val="FF0000"/>
                </a:solidFill>
              </a:rPr>
              <a:t>存储引擎的表</a:t>
            </a:r>
            <a:r>
              <a:rPr lang="zh-CN" altLang="en-US" dirty="0"/>
              <a:t>里面，作为 </a:t>
            </a:r>
            <a:r>
              <a:rPr lang="en-US" altLang="zh-CN" dirty="0"/>
              <a:t>XML </a:t>
            </a:r>
            <a:r>
              <a:rPr lang="zh-CN" altLang="en-US" dirty="0"/>
              <a:t>节点存储的</a:t>
            </a:r>
            <a:r>
              <a:rPr lang="zh-CN" altLang="en-US" dirty="0">
                <a:solidFill>
                  <a:srgbClr val="FF0000"/>
                </a:solidFill>
              </a:rPr>
              <a:t>路径索引表</a:t>
            </a:r>
            <a:r>
              <a:rPr lang="zh-CN" altLang="en-US" dirty="0"/>
              <a:t>，</a:t>
            </a:r>
            <a:r>
              <a:rPr lang="zh-CN" altLang="en-US" dirty="0">
                <a:solidFill>
                  <a:srgbClr val="FF0000"/>
                </a:solidFill>
              </a:rPr>
              <a:t>或者基于</a:t>
            </a:r>
            <a:r>
              <a:rPr lang="en-US" altLang="zh-CN" dirty="0">
                <a:solidFill>
                  <a:srgbClr val="FF0000"/>
                </a:solidFill>
              </a:rPr>
              <a:t>B</a:t>
            </a:r>
            <a:r>
              <a:rPr lang="zh-CN" altLang="en-US" dirty="0">
                <a:solidFill>
                  <a:srgbClr val="FF0000"/>
                </a:solidFill>
              </a:rPr>
              <a:t>树实现该索引</a:t>
            </a: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686467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4279"/>
            <a:ext cx="10515600" cy="783810"/>
          </a:xfrm>
        </p:spPr>
        <p:txBody>
          <a:bodyPr>
            <a:normAutofit/>
          </a:bodyPr>
          <a:lstStyle/>
          <a:p>
            <a:r>
              <a:rPr lang="en-US" altLang="zh-CN" b="1" dirty="0"/>
              <a:t>XML</a:t>
            </a:r>
            <a:r>
              <a:rPr lang="zh-CN" altLang="en-US" b="1" dirty="0"/>
              <a:t>路径索引（续）</a:t>
            </a:r>
            <a:endParaRPr lang="en-US" altLang="zh-CN" b="1" dirty="0"/>
          </a:p>
        </p:txBody>
      </p:sp>
      <p:sp>
        <p:nvSpPr>
          <p:cNvPr id="3" name="内容占位符 2"/>
          <p:cNvSpPr>
            <a:spLocks noGrp="1"/>
          </p:cNvSpPr>
          <p:nvPr>
            <p:ph idx="1"/>
          </p:nvPr>
        </p:nvSpPr>
        <p:spPr>
          <a:xfrm>
            <a:off x="838200" y="1048090"/>
            <a:ext cx="10515600" cy="6096996"/>
          </a:xfrm>
        </p:spPr>
        <p:txBody>
          <a:bodyPr>
            <a:normAutofit/>
          </a:bodyPr>
          <a:lstStyle/>
          <a:p>
            <a:r>
              <a:rPr lang="zh-CN" altLang="en-US" b="1" dirty="0"/>
              <a:t>存在的问题：</a:t>
            </a:r>
            <a:r>
              <a:rPr lang="zh-CN" altLang="en-US" dirty="0"/>
              <a:t>扫描数据库的时间开销和索引的空间开销大。</a:t>
            </a:r>
            <a:endParaRPr lang="en-US" altLang="zh-CN" dirty="0"/>
          </a:p>
          <a:p>
            <a:r>
              <a:rPr lang="zh-CN" altLang="en-US" b="1" dirty="0"/>
              <a:t>优化方案：</a:t>
            </a:r>
            <a:r>
              <a:rPr lang="zh-CN" altLang="en-US" dirty="0">
                <a:solidFill>
                  <a:srgbClr val="FF0000"/>
                </a:solidFill>
              </a:rPr>
              <a:t>自适应路径索引</a:t>
            </a:r>
            <a:endParaRPr lang="en-US" altLang="zh-CN" dirty="0">
              <a:solidFill>
                <a:srgbClr val="FF0000"/>
              </a:solidFill>
            </a:endParaRPr>
          </a:p>
          <a:p>
            <a:r>
              <a:rPr lang="en-US" altLang="zh-CN" dirty="0"/>
              <a:t>       APEX</a:t>
            </a:r>
            <a:r>
              <a:rPr lang="zh-CN" altLang="en-US" dirty="0"/>
              <a:t>自适应路径索引，利用数据挖掘找出查询中</a:t>
            </a:r>
            <a:r>
              <a:rPr lang="zh-CN" altLang="en-US" dirty="0">
                <a:solidFill>
                  <a:srgbClr val="FF0000"/>
                </a:solidFill>
              </a:rPr>
              <a:t>经常出现的路径</a:t>
            </a:r>
            <a:r>
              <a:rPr lang="zh-CN" altLang="en-US" dirty="0"/>
              <a:t>。</a:t>
            </a:r>
            <a:endParaRPr lang="en-US" altLang="zh-CN" dirty="0"/>
          </a:p>
          <a:p>
            <a:r>
              <a:rPr lang="en-US" altLang="zh-CN" dirty="0"/>
              <a:t>       </a:t>
            </a:r>
            <a:r>
              <a:rPr lang="zh-CN" altLang="en-US" dirty="0"/>
              <a:t>包含</a:t>
            </a:r>
            <a:r>
              <a:rPr lang="zh-CN" altLang="en-US" dirty="0">
                <a:solidFill>
                  <a:srgbClr val="FF0000"/>
                </a:solidFill>
              </a:rPr>
              <a:t>两个结构</a:t>
            </a:r>
            <a:r>
              <a:rPr lang="zh-CN" altLang="en-US" dirty="0"/>
              <a:t>：一个</a:t>
            </a:r>
            <a:r>
              <a:rPr lang="zh-CN" altLang="en-US" dirty="0">
                <a:solidFill>
                  <a:srgbClr val="FF0000"/>
                </a:solidFill>
              </a:rPr>
              <a:t>图形结构</a:t>
            </a:r>
            <a:r>
              <a:rPr lang="en-US" altLang="zh-CN" dirty="0"/>
              <a:t>GAPEX</a:t>
            </a:r>
            <a:r>
              <a:rPr lang="zh-CN" altLang="en-US" dirty="0"/>
              <a:t>用于表示</a:t>
            </a:r>
            <a:r>
              <a:rPr lang="en-US" altLang="zh-CN" dirty="0">
                <a:solidFill>
                  <a:srgbClr val="FF0000"/>
                </a:solidFill>
              </a:rPr>
              <a:t>XML</a:t>
            </a:r>
            <a:r>
              <a:rPr lang="zh-CN" altLang="en-US" dirty="0">
                <a:solidFill>
                  <a:srgbClr val="FF0000"/>
                </a:solidFill>
              </a:rPr>
              <a:t>数据</a:t>
            </a:r>
            <a:r>
              <a:rPr lang="zh-CN" altLang="en-US" dirty="0"/>
              <a:t>，一个</a:t>
            </a:r>
            <a:r>
              <a:rPr lang="zh-CN" altLang="en-US" dirty="0">
                <a:solidFill>
                  <a:srgbClr val="FF0000"/>
                </a:solidFill>
              </a:rPr>
              <a:t>哈希树</a:t>
            </a:r>
            <a:r>
              <a:rPr lang="en-US" altLang="zh-CN" dirty="0"/>
              <a:t>HAPEX</a:t>
            </a:r>
            <a:r>
              <a:rPr lang="zh-CN" altLang="en-US" dirty="0"/>
              <a:t>用于挖掘</a:t>
            </a:r>
            <a:r>
              <a:rPr lang="zh-CN" altLang="en-US" dirty="0">
                <a:solidFill>
                  <a:srgbClr val="FF0000"/>
                </a:solidFill>
              </a:rPr>
              <a:t>常用路径</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24820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2"/>
            <a:ext cx="10515600" cy="1965813"/>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p>
          <a:p>
            <a:r>
              <a:rPr lang="en-US" altLang="zh-CN" sz="2400" dirty="0"/>
              <a:t>SLCA</a:t>
            </a:r>
            <a:r>
              <a:rPr lang="zh-CN" altLang="en-US" sz="2400" dirty="0"/>
              <a:t>（</a:t>
            </a:r>
            <a:r>
              <a:rPr lang="zh-CN" altLang="en-US" sz="2400" dirty="0">
                <a:solidFill>
                  <a:srgbClr val="FF0000"/>
                </a:solidFill>
              </a:rPr>
              <a:t>最小最低公共祖先</a:t>
            </a:r>
            <a:r>
              <a:rPr lang="zh-CN" altLang="en-US" sz="2400" dirty="0"/>
              <a:t>）</a:t>
            </a:r>
            <a:endParaRPr lang="en-US" altLang="zh-CN" sz="2400" dirty="0"/>
          </a:p>
          <a:p>
            <a:r>
              <a:rPr lang="zh-CN" altLang="en-US" sz="2400" dirty="0"/>
              <a:t>       用于关键字查询，返回</a:t>
            </a:r>
            <a:r>
              <a:rPr lang="zh-CN" altLang="en-US" sz="2400" dirty="0">
                <a:solidFill>
                  <a:srgbClr val="FF0000"/>
                </a:solidFill>
              </a:rPr>
              <a:t>包含关键字的最小子树</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矩形 4"/>
          <p:cNvSpPr/>
          <p:nvPr/>
        </p:nvSpPr>
        <p:spPr>
          <a:xfrm>
            <a:off x="706580" y="6352143"/>
            <a:ext cx="7647710" cy="369332"/>
          </a:xfrm>
          <a:prstGeom prst="rect">
            <a:avLst/>
          </a:prstGeom>
        </p:spPr>
        <p:txBody>
          <a:bodyPr wrap="square">
            <a:spAutoFit/>
          </a:bodyPr>
          <a:lstStyle/>
          <a:p>
            <a:r>
              <a:rPr lang="zh-CN" altLang="en-US" dirty="0">
                <a:solidFill>
                  <a:schemeClr val="bg1">
                    <a:lumMod val="85000"/>
                  </a:schemeClr>
                </a:solidFill>
              </a:rPr>
              <a:t>原文链接：https://blog.csdn.net/htyurencaotang/article/details/9284943</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510" y="2919504"/>
            <a:ext cx="4026910" cy="3432639"/>
          </a:xfrm>
          <a:prstGeom prst="rect">
            <a:avLst/>
          </a:prstGeom>
        </p:spPr>
      </p:pic>
      <p:sp>
        <p:nvSpPr>
          <p:cNvPr id="7" name="矩形 6"/>
          <p:cNvSpPr/>
          <p:nvPr/>
        </p:nvSpPr>
        <p:spPr>
          <a:xfrm>
            <a:off x="838200" y="2919504"/>
            <a:ext cx="3199915" cy="1135054"/>
          </a:xfrm>
          <a:prstGeom prst="rect">
            <a:avLst/>
          </a:prstGeom>
        </p:spPr>
        <p:txBody>
          <a:bodyPr wrap="non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SCLA</a:t>
            </a:r>
            <a:r>
              <a:rPr lang="zh-CN" altLang="en-US" sz="2400" dirty="0">
                <a:latin typeface="微软雅黑" panose="020B0503020204020204" pitchFamily="34" charset="-122"/>
                <a:ea typeface="微软雅黑" panose="020B0503020204020204" pitchFamily="34" charset="-122"/>
              </a:rPr>
              <a:t>查询</a:t>
            </a:r>
            <a:r>
              <a:rPr lang="en-US" altLang="zh-CN" sz="2400" i="1" dirty="0">
                <a:latin typeface="微软雅黑" panose="020B0503020204020204" pitchFamily="34" charset="-122"/>
                <a:ea typeface="微软雅黑" panose="020B0503020204020204" pitchFamily="34" charset="-122"/>
              </a:rPr>
              <a:t>Q = </a:t>
            </a:r>
            <a:r>
              <a:rPr lang="en-US" altLang="zh-CN" sz="2400" dirty="0">
                <a:latin typeface="微软雅黑" panose="020B0503020204020204" pitchFamily="34" charset="-122"/>
                <a:ea typeface="微软雅黑" panose="020B0503020204020204" pitchFamily="34" charset="-122"/>
              </a:rPr>
              <a:t>{ 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p>
          <a:p>
            <a:pPr>
              <a:lnSpc>
                <a:spcPct val="150000"/>
              </a:lnSpc>
            </a:pPr>
            <a:r>
              <a:rPr lang="zh-CN" altLang="en-US" sz="2400" dirty="0">
                <a:latin typeface="微软雅黑" panose="020B0503020204020204" pitchFamily="34" charset="-122"/>
                <a:ea typeface="微软雅黑" panose="020B0503020204020204" pitchFamily="34" charset="-122"/>
              </a:rPr>
              <a:t>返回结点有：</a:t>
            </a:r>
            <a:r>
              <a:rPr lang="en-US" altLang="zh-CN" sz="2400" dirty="0">
                <a:latin typeface="微软雅黑" panose="020B0503020204020204" pitchFamily="34" charset="-122"/>
                <a:ea typeface="微软雅黑" panose="020B0503020204020204" pitchFamily="34" charset="-122"/>
              </a:rPr>
              <a:t>x1, x4</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838200" y="4054558"/>
            <a:ext cx="6096000" cy="2308324"/>
          </a:xfrm>
          <a:prstGeom prst="rect">
            <a:avLst/>
          </a:prstGeom>
        </p:spPr>
        <p:txBody>
          <a:bodyPr>
            <a:spAutoFit/>
          </a:bodyPr>
          <a:lstStyle/>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JSON</a:t>
            </a:r>
            <a:r>
              <a:rPr lang="zh-CN" altLang="en-US" sz="2400" dirty="0">
                <a:solidFill>
                  <a:srgbClr val="C00000"/>
                </a:solidFill>
                <a:latin typeface="微软雅黑" panose="020B0503020204020204" pitchFamily="34" charset="-122"/>
                <a:ea typeface="微软雅黑" panose="020B0503020204020204" pitchFamily="34" charset="-122"/>
              </a:rPr>
              <a:t>文档存储</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文件存储；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dirty="0">
                <a:latin typeface="微软雅黑" panose="020B0503020204020204" pitchFamily="34" charset="-122"/>
                <a:ea typeface="微软雅黑" panose="020B0503020204020204" pitchFamily="34" charset="-122"/>
              </a:rPr>
              <a:t>数据库中作为</a:t>
            </a:r>
            <a:r>
              <a:rPr lang="en-US" altLang="zh-CN" sz="2400" dirty="0">
                <a:latin typeface="微软雅黑" panose="020B0503020204020204" pitchFamily="34" charset="-122"/>
                <a:ea typeface="微软雅黑" panose="020B0503020204020204" pitchFamily="34" charset="-122"/>
              </a:rPr>
              <a:t>TEXT/CLOB</a:t>
            </a:r>
            <a:r>
              <a:rPr lang="zh-CN" altLang="en-US" sz="2400" dirty="0">
                <a:latin typeface="微软雅黑" panose="020B0503020204020204" pitchFamily="34" charset="-122"/>
                <a:ea typeface="微软雅黑" panose="020B0503020204020204" pitchFamily="34" charset="-122"/>
              </a:rPr>
              <a:t>存储；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MongoDB</a:t>
            </a:r>
            <a:r>
              <a:rPr lang="zh-CN" altLang="en-US" sz="2400" dirty="0">
                <a:latin typeface="微软雅黑" panose="020B0503020204020204" pitchFamily="34" charset="-122"/>
                <a:ea typeface="微软雅黑" panose="020B0503020204020204" pitchFamily="34" charset="-122"/>
              </a:rPr>
              <a:t>中</a:t>
            </a:r>
            <a:r>
              <a:rPr lang="en-US" altLang="zh-CN" sz="2400" dirty="0">
                <a:latin typeface="微软雅黑" panose="020B0503020204020204" pitchFamily="34" charset="-122"/>
                <a:ea typeface="微软雅黑" panose="020B0503020204020204" pitchFamily="34" charset="-122"/>
              </a:rPr>
              <a:t>BSON</a:t>
            </a:r>
            <a:r>
              <a:rPr lang="zh-CN" altLang="en-US" sz="2400" dirty="0">
                <a:latin typeface="微软雅黑" panose="020B0503020204020204" pitchFamily="34" charset="-122"/>
                <a:ea typeface="微软雅黑" panose="020B0503020204020204" pitchFamily="34" charset="-122"/>
              </a:rPr>
              <a:t>存储结构</a:t>
            </a:r>
          </a:p>
        </p:txBody>
      </p:sp>
      <p:sp>
        <p:nvSpPr>
          <p:cNvPr id="9" name="椭圆 8">
            <a:extLst>
              <a:ext uri="{FF2B5EF4-FFF2-40B4-BE49-F238E27FC236}">
                <a16:creationId xmlns:a16="http://schemas.microsoft.com/office/drawing/2014/main" id="{CCCBCDAB-4B53-4EB5-8D22-A24B9DD1EC1F}"/>
              </a:ext>
            </a:extLst>
          </p:cNvPr>
          <p:cNvSpPr/>
          <p:nvPr/>
        </p:nvSpPr>
        <p:spPr>
          <a:xfrm>
            <a:off x="7190510" y="5092995"/>
            <a:ext cx="1921592"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3B38900-4377-490C-9D90-D1EC0F95BA5B}"/>
              </a:ext>
            </a:extLst>
          </p:cNvPr>
          <p:cNvSpPr/>
          <p:nvPr/>
        </p:nvSpPr>
        <p:spPr>
          <a:xfrm>
            <a:off x="9112102" y="4807615"/>
            <a:ext cx="1605517"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1542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fontScale="92500" lnSpcReduction="10000"/>
          </a:bodyPr>
          <a:lstStyle/>
          <a:p>
            <a:r>
              <a:rPr lang="zh-CN" altLang="en-US" sz="2400" b="1" dirty="0"/>
              <a:t>数据组织与存储嵌套的例子</a:t>
            </a:r>
            <a:endParaRPr lang="en-US" altLang="zh-CN" sz="2400" b="1" dirty="0"/>
          </a:p>
          <a:p>
            <a:r>
              <a:rPr lang="en-US" altLang="zh-CN" sz="2400" b="1" dirty="0"/>
              <a:t>HBase</a:t>
            </a:r>
          </a:p>
          <a:p>
            <a:r>
              <a:rPr lang="en-US" altLang="zh-CN" sz="2400" dirty="0"/>
              <a:t>    HDFS</a:t>
            </a:r>
            <a:r>
              <a:rPr lang="zh-CN" altLang="en-US" sz="2400" dirty="0"/>
              <a:t>在每个节点本地文件系统基础上，对分布式资源进行封装，对上提供文件数据模型接口。</a:t>
            </a:r>
            <a:endParaRPr lang="en-US" altLang="zh-CN" sz="2400" dirty="0"/>
          </a:p>
          <a:p>
            <a:r>
              <a:rPr lang="en-US" altLang="zh-CN" sz="2400" dirty="0"/>
              <a:t>    HBase</a:t>
            </a:r>
            <a:r>
              <a:rPr lang="zh-CN" altLang="en-US" sz="2400" dirty="0"/>
              <a:t>在</a:t>
            </a:r>
            <a:r>
              <a:rPr lang="en-US" altLang="zh-CN" sz="2400" dirty="0"/>
              <a:t>HDFS</a:t>
            </a:r>
            <a:r>
              <a:rPr lang="zh-CN" altLang="en-US" sz="2400" dirty="0"/>
              <a:t>分布式文件系统基础上，进一步封装，提供键值访问和列存储数据模型的接口。</a:t>
            </a:r>
            <a:endParaRPr lang="en-US" altLang="zh-CN" sz="2400" dirty="0"/>
          </a:p>
          <a:p>
            <a:r>
              <a:rPr lang="en-US" altLang="zh-CN" sz="2400" b="1" dirty="0"/>
              <a:t>RosksDB</a:t>
            </a:r>
          </a:p>
          <a:p>
            <a:r>
              <a:rPr lang="zh-CN" altLang="en-US" sz="2400" dirty="0"/>
              <a:t>    本地文件系统（例如</a:t>
            </a:r>
            <a:r>
              <a:rPr lang="en-US" altLang="zh-CN" sz="2400" dirty="0"/>
              <a:t>ext4</a:t>
            </a:r>
            <a:r>
              <a:rPr lang="zh-CN" altLang="en-US" sz="2400" dirty="0"/>
              <a:t>）实现底层存储。</a:t>
            </a:r>
            <a:endParaRPr lang="en-US" altLang="zh-CN" sz="2400" dirty="0"/>
          </a:p>
          <a:p>
            <a:r>
              <a:rPr lang="zh-CN" altLang="en-US" sz="2400" dirty="0"/>
              <a:t>    日志合并树（</a:t>
            </a:r>
            <a:r>
              <a:rPr lang="en-US" altLang="zh-CN" sz="2400" dirty="0"/>
              <a:t>LSM tree</a:t>
            </a:r>
            <a:r>
              <a:rPr lang="zh-CN" altLang="en-US" sz="2400" dirty="0"/>
              <a:t>）：实现键值组织。</a:t>
            </a:r>
            <a:endParaRPr lang="en-US" altLang="zh-CN" sz="2400" dirty="0"/>
          </a:p>
          <a:p>
            <a:r>
              <a:rPr lang="en-US" altLang="zh-CN" sz="2400" b="1" dirty="0"/>
              <a:t>Ceph</a:t>
            </a:r>
          </a:p>
          <a:p>
            <a:r>
              <a:rPr lang="en-US" altLang="zh-CN" sz="2400" dirty="0"/>
              <a:t>     </a:t>
            </a:r>
            <a:r>
              <a:rPr lang="zh-CN" altLang="en-US" sz="2400" dirty="0"/>
              <a:t>分布式对象存储实现键值数据模型。</a:t>
            </a:r>
            <a:endParaRPr lang="en-US" altLang="zh-CN" sz="2400" dirty="0"/>
          </a:p>
          <a:p>
            <a:r>
              <a:rPr lang="en-US" altLang="zh-CN" sz="2400" dirty="0"/>
              <a:t>     </a:t>
            </a:r>
            <a:r>
              <a:rPr lang="zh-CN" altLang="en-US" sz="2400" dirty="0"/>
              <a:t>在对象存储基础上，进一步封装为块数据模型和文件数据模型并提供其接口。</a:t>
            </a:r>
            <a:endParaRPr lang="en-US" altLang="zh-CN" sz="2400" dirty="0"/>
          </a:p>
          <a:p>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8</a:t>
            </a:fld>
            <a:endParaRPr lang="zh-CN" altLang="en-US" dirty="0"/>
          </a:p>
        </p:txBody>
      </p:sp>
    </p:spTree>
    <p:extLst>
      <p:ext uri="{BB962C8B-B14F-4D97-AF65-F5344CB8AC3E}">
        <p14:creationId xmlns:p14="http://schemas.microsoft.com/office/powerpoint/2010/main" val="1149599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a:t>
            </a:r>
          </a:p>
          <a:p>
            <a:r>
              <a:rPr lang="en-US" altLang="zh-CN" sz="2400" dirty="0"/>
              <a:t>      TFS</a:t>
            </a:r>
            <a:r>
              <a:rPr lang="zh-CN" altLang="en-US" sz="2400" dirty="0"/>
              <a:t>（</a:t>
            </a:r>
            <a:r>
              <a:rPr lang="en-US" altLang="zh-CN" sz="2400" dirty="0"/>
              <a:t>Taobao File System</a:t>
            </a:r>
            <a:r>
              <a:rPr lang="zh-CN" altLang="en-US" sz="2400" dirty="0"/>
              <a:t>）是一个高可扩展、高可用、高性能、面向互联网服务的分布式文件系统，</a:t>
            </a:r>
            <a:r>
              <a:rPr lang="zh-CN" altLang="en-US" sz="2400" baseline="30000" dirty="0"/>
              <a:t> </a:t>
            </a:r>
            <a:r>
              <a:rPr lang="zh-CN" altLang="en-US" sz="2400" dirty="0"/>
              <a:t>构筑在普通的</a:t>
            </a:r>
            <a:r>
              <a:rPr lang="en-US" altLang="zh-CN" sz="2400" dirty="0"/>
              <a:t>Linux</a:t>
            </a:r>
            <a:r>
              <a:rPr lang="zh-CN" altLang="en-US" sz="2400" dirty="0"/>
              <a:t>机器集群上，主要针对海量的非结构化数据（</a:t>
            </a:r>
            <a:r>
              <a:rPr lang="zh-CN" altLang="en-US" sz="2400" dirty="0">
                <a:solidFill>
                  <a:srgbClr val="FF0000"/>
                </a:solidFill>
              </a:rPr>
              <a:t>海量小文件</a:t>
            </a:r>
            <a:r>
              <a:rPr lang="zh-CN" altLang="en-US" sz="2400" dirty="0"/>
              <a:t>，通常文件大小不超过</a:t>
            </a:r>
            <a:r>
              <a:rPr lang="en-US" altLang="zh-CN" sz="2400" dirty="0"/>
              <a:t>1M </a:t>
            </a:r>
            <a:r>
              <a:rPr lang="zh-CN" altLang="en-US" sz="2400" dirty="0"/>
              <a:t>）</a:t>
            </a:r>
            <a:r>
              <a:rPr lang="en-US" altLang="zh-CN" sz="2400" dirty="0"/>
              <a:t> </a:t>
            </a:r>
            <a:r>
              <a:rPr lang="zh-CN" altLang="en-US" sz="2400" dirty="0"/>
              <a:t>。</a:t>
            </a:r>
            <a:endParaRPr lang="en-US" altLang="zh-CN" sz="2400" dirty="0"/>
          </a:p>
          <a:p>
            <a:pPr marL="342900" indent="-342900">
              <a:buFont typeface="Wingdings" panose="05000000000000000000" pitchFamily="2" charset="2"/>
              <a:buChar char="Ø"/>
            </a:pPr>
            <a:r>
              <a:rPr lang="en-US" altLang="zh-CN" sz="2400" dirty="0"/>
              <a:t>TFS</a:t>
            </a:r>
            <a:r>
              <a:rPr lang="zh-CN" altLang="en-US" sz="2400" dirty="0"/>
              <a:t>采用</a:t>
            </a:r>
            <a:r>
              <a:rPr lang="en-US" altLang="zh-CN" sz="2400" dirty="0"/>
              <a:t>HA</a:t>
            </a:r>
            <a:r>
              <a:rPr lang="zh-CN" altLang="en-US" sz="2400" dirty="0"/>
              <a:t>架构和平滑扩容，保证了整个文件系统的可用性和扩展性。</a:t>
            </a:r>
            <a:endParaRPr lang="en-US" altLang="zh-CN" sz="2400" dirty="0"/>
          </a:p>
          <a:p>
            <a:pPr marL="342900" indent="-342900">
              <a:buFont typeface="Wingdings" panose="05000000000000000000" pitchFamily="2" charset="2"/>
              <a:buChar char="Ø"/>
            </a:pPr>
            <a:r>
              <a:rPr lang="zh-CN" altLang="en-US" sz="2400" dirty="0"/>
              <a:t>基于</a:t>
            </a:r>
            <a:r>
              <a:rPr lang="zh-CN" altLang="en-US" sz="2400" dirty="0">
                <a:solidFill>
                  <a:srgbClr val="FF0000"/>
                </a:solidFill>
              </a:rPr>
              <a:t>扁平化的数据组织结构</a:t>
            </a:r>
            <a:r>
              <a:rPr lang="zh-CN" altLang="en-US" sz="2400" dirty="0"/>
              <a:t>，可将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提供了良好的读写性能。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3205100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155606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zh-CN" altLang="en-US" sz="2400" dirty="0"/>
              <a:t>一个</a:t>
            </a:r>
            <a:r>
              <a:rPr lang="en-US" altLang="zh-CN" sz="2400" dirty="0"/>
              <a:t>TFS</a:t>
            </a:r>
            <a:r>
              <a:rPr lang="zh-CN" altLang="en-US" sz="2400" dirty="0"/>
              <a:t>集群由两个</a:t>
            </a:r>
            <a:r>
              <a:rPr lang="en-US" altLang="zh-CN" sz="2400" dirty="0"/>
              <a:t>NameServer</a:t>
            </a:r>
            <a:r>
              <a:rPr lang="zh-CN" altLang="en-US" sz="2400" dirty="0"/>
              <a:t>节点（一主一备）和多个</a:t>
            </a:r>
            <a:r>
              <a:rPr lang="en-US" altLang="zh-CN" sz="2400" dirty="0"/>
              <a:t>DataServer</a:t>
            </a:r>
            <a:r>
              <a:rPr lang="zh-CN" altLang="en-US" sz="2400" dirty="0"/>
              <a:t>节点组成。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2"/>
          <a:stretch>
            <a:fillRect/>
          </a:stretch>
        </p:blipFill>
        <p:spPr>
          <a:xfrm>
            <a:off x="3451122" y="1814469"/>
            <a:ext cx="7664424" cy="4541881"/>
          </a:xfrm>
          <a:prstGeom prst="rect">
            <a:avLst/>
          </a:prstGeom>
        </p:spPr>
      </p:pic>
      <p:sp>
        <p:nvSpPr>
          <p:cNvPr id="7" name="矩形 6"/>
          <p:cNvSpPr/>
          <p:nvPr/>
        </p:nvSpPr>
        <p:spPr>
          <a:xfrm>
            <a:off x="838199" y="3674946"/>
            <a:ext cx="2612923"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B0F0"/>
                </a:solidFill>
                <a:latin typeface="微软雅黑" panose="020B0503020204020204" pitchFamily="34" charset="-122"/>
                <a:ea typeface="微软雅黑" panose="020B0503020204020204" pitchFamily="34" charset="-122"/>
              </a:rPr>
              <a:t>主机绑定到对外</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以提供服务，当主机宕机时，</a:t>
            </a:r>
            <a:r>
              <a:rPr lang="en-US" altLang="zh-CN" sz="2400" dirty="0">
                <a:solidFill>
                  <a:srgbClr val="00B0F0"/>
                </a:solidFill>
                <a:latin typeface="微软雅黑" panose="020B0503020204020204" pitchFamily="34" charset="-122"/>
                <a:ea typeface="微软雅黑" panose="020B0503020204020204" pitchFamily="34" charset="-122"/>
              </a:rPr>
              <a:t> HeartAgent</a:t>
            </a:r>
            <a:r>
              <a:rPr lang="zh-CN" altLang="en-US" sz="2400" dirty="0">
                <a:solidFill>
                  <a:srgbClr val="00B0F0"/>
                </a:solidFill>
                <a:latin typeface="微软雅黑" panose="020B0503020204020204" pitchFamily="34" charset="-122"/>
                <a:ea typeface="微软雅黑" panose="020B0503020204020204" pitchFamily="34" charset="-122"/>
              </a:rPr>
              <a:t>迅速将</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绑定至备份</a:t>
            </a:r>
            <a:r>
              <a:rPr lang="en-US" altLang="zh-CN" sz="2400" dirty="0">
                <a:solidFill>
                  <a:srgbClr val="00B0F0"/>
                </a:solidFill>
                <a:latin typeface="微软雅黑" panose="020B0503020204020204" pitchFamily="34" charset="-122"/>
                <a:ea typeface="微软雅黑" panose="020B0503020204020204" pitchFamily="34" charset="-122"/>
              </a:rPr>
              <a:t>NameServer</a:t>
            </a:r>
            <a:r>
              <a:rPr lang="zh-CN" altLang="en-US" sz="2400" dirty="0">
                <a:solidFill>
                  <a:srgbClr val="00B0F0"/>
                </a:solidFill>
                <a:latin typeface="微软雅黑" panose="020B0503020204020204" pitchFamily="34" charset="-122"/>
                <a:ea typeface="微软雅黑" panose="020B0503020204020204" pitchFamily="34" charset="-122"/>
              </a:rPr>
              <a:t>，将其切换为主机。</a:t>
            </a:r>
          </a:p>
        </p:txBody>
      </p:sp>
    </p:spTree>
    <p:extLst>
      <p:ext uri="{BB962C8B-B14F-4D97-AF65-F5344CB8AC3E}">
        <p14:creationId xmlns:p14="http://schemas.microsoft.com/office/powerpoint/2010/main" val="2063467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6"/>
            <a:ext cx="10515600" cy="5704651"/>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en-US" altLang="zh-CN" sz="2400" dirty="0"/>
              <a:t>       </a:t>
            </a:r>
            <a:r>
              <a:rPr lang="en-US" altLang="zh-CN" sz="2400" dirty="0">
                <a:solidFill>
                  <a:srgbClr val="00B0F0"/>
                </a:solidFill>
              </a:rPr>
              <a:t>TFS</a:t>
            </a:r>
            <a:r>
              <a:rPr lang="zh-CN" altLang="en-US" sz="2400" dirty="0">
                <a:solidFill>
                  <a:srgbClr val="00B0F0"/>
                </a:solidFill>
              </a:rPr>
              <a:t>的设计目标是海量小文件的存储，大量的小文件（实际数据文件）被合并成为一个大文件（称为块，</a:t>
            </a:r>
            <a:r>
              <a:rPr lang="en-US" altLang="zh-CN" sz="2400" dirty="0">
                <a:solidFill>
                  <a:srgbClr val="00B0F0"/>
                </a:solidFill>
              </a:rPr>
              <a:t>Block</a:t>
            </a:r>
            <a:r>
              <a:rPr lang="zh-CN" altLang="en-US" sz="2400" dirty="0">
                <a:solidFill>
                  <a:srgbClr val="00B0F0"/>
                </a:solidFill>
              </a:rPr>
              <a:t>）， 每个</a:t>
            </a:r>
            <a:r>
              <a:rPr lang="en-US" altLang="zh-CN" sz="2400" dirty="0">
                <a:solidFill>
                  <a:srgbClr val="00B0F0"/>
                </a:solidFill>
              </a:rPr>
              <a:t>Block</a:t>
            </a:r>
            <a:r>
              <a:rPr lang="zh-CN" altLang="en-US" sz="2400" dirty="0">
                <a:solidFill>
                  <a:srgbClr val="00B0F0"/>
                </a:solidFill>
              </a:rPr>
              <a:t>拥有在集群内唯一的编号（</a:t>
            </a:r>
            <a:r>
              <a:rPr lang="en-US" altLang="zh-CN" sz="2400" dirty="0">
                <a:solidFill>
                  <a:srgbClr val="00B0F0"/>
                </a:solidFill>
              </a:rPr>
              <a:t>Block Id</a:t>
            </a:r>
            <a:r>
              <a:rPr lang="zh-CN" altLang="en-US" sz="2400" dirty="0">
                <a:solidFill>
                  <a:srgbClr val="00B0F0"/>
                </a:solidFill>
              </a:rPr>
              <a:t>），该编号在</a:t>
            </a:r>
            <a:r>
              <a:rPr lang="en-US" altLang="zh-CN" sz="2400" dirty="0">
                <a:solidFill>
                  <a:srgbClr val="00B0F0"/>
                </a:solidFill>
              </a:rPr>
              <a:t>NameServer</a:t>
            </a:r>
            <a:r>
              <a:rPr lang="zh-CN" altLang="en-US" sz="2400" dirty="0">
                <a:solidFill>
                  <a:srgbClr val="00B0F0"/>
                </a:solidFill>
              </a:rPr>
              <a:t>创建</a:t>
            </a:r>
            <a:r>
              <a:rPr lang="en-US" altLang="zh-CN" sz="2400" dirty="0">
                <a:solidFill>
                  <a:srgbClr val="00B0F0"/>
                </a:solidFill>
              </a:rPr>
              <a:t>Block</a:t>
            </a:r>
            <a:r>
              <a:rPr lang="zh-CN" altLang="en-US" sz="2400" dirty="0">
                <a:solidFill>
                  <a:srgbClr val="00B0F0"/>
                </a:solidFill>
              </a:rPr>
              <a:t>时分配。</a:t>
            </a:r>
            <a:endParaRPr lang="en-US" altLang="zh-CN" sz="2400" dirty="0">
              <a:solidFill>
                <a:srgbClr val="00B0F0"/>
              </a:solidFill>
            </a:endParaRPr>
          </a:p>
          <a:p>
            <a:r>
              <a:rPr lang="en-US" altLang="zh-CN" sz="2400" dirty="0"/>
              <a:t>       NameServer</a:t>
            </a:r>
            <a:r>
              <a:rPr lang="zh-CN" altLang="en-US" sz="2400" dirty="0"/>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a:solidFill>
                  <a:srgbClr val="FF0000"/>
                </a:solidFill>
              </a:rPr>
              <a:t>DataServer</a:t>
            </a:r>
            <a:r>
              <a:rPr lang="zh-CN" altLang="en-US" sz="2400" dirty="0">
                <a:solidFill>
                  <a:srgbClr val="FF0000"/>
                </a:solidFill>
              </a:rPr>
              <a:t>之间的映射关系</a:t>
            </a:r>
            <a:r>
              <a:rPr lang="zh-CN" altLang="en-US" sz="2400" dirty="0"/>
              <a:t>，</a:t>
            </a:r>
            <a:r>
              <a:rPr lang="en-US" altLang="zh-CN" sz="2400" dirty="0"/>
              <a:t>Block</a:t>
            </a:r>
            <a:r>
              <a:rPr lang="zh-CN" altLang="en-US" sz="2400" dirty="0"/>
              <a:t>的实际数据存储在</a:t>
            </a:r>
            <a:r>
              <a:rPr lang="en-US" altLang="zh-CN" sz="2400" dirty="0"/>
              <a:t>DataServer</a:t>
            </a:r>
            <a:r>
              <a:rPr lang="zh-CN" altLang="en-US" sz="2400" dirty="0"/>
              <a:t>上（一个</a:t>
            </a:r>
            <a:r>
              <a:rPr lang="en-US" altLang="zh-CN" sz="2400" dirty="0"/>
              <a:t>Block</a:t>
            </a:r>
            <a:r>
              <a:rPr lang="zh-CN" altLang="en-US" sz="2400" dirty="0"/>
              <a:t>存储于多个</a:t>
            </a:r>
            <a:r>
              <a:rPr lang="en-US" altLang="zh-CN" sz="2400" dirty="0"/>
              <a:t>DataServer</a:t>
            </a:r>
            <a:r>
              <a:rPr lang="zh-CN" altLang="en-US" sz="2400" dirty="0"/>
              <a:t>中以保证数据的冗余）。</a:t>
            </a:r>
            <a:endParaRPr lang="en-US" altLang="zh-CN" sz="2400" dirty="0"/>
          </a:p>
          <a:p>
            <a:r>
              <a:rPr lang="zh-CN" altLang="en-US" sz="2400" dirty="0"/>
              <a:t>       </a:t>
            </a:r>
            <a:r>
              <a:rPr lang="zh-CN" altLang="en-US" sz="2400" dirty="0">
                <a:solidFill>
                  <a:srgbClr val="FF0000"/>
                </a:solidFill>
              </a:rPr>
              <a:t>一台</a:t>
            </a:r>
            <a:r>
              <a:rPr lang="en-US" altLang="zh-CN" sz="2400" dirty="0">
                <a:solidFill>
                  <a:srgbClr val="FF0000"/>
                </a:solidFill>
              </a:rPr>
              <a:t>DataServer</a:t>
            </a:r>
            <a:r>
              <a:rPr lang="zh-CN" altLang="en-US" sz="2400" dirty="0">
                <a:solidFill>
                  <a:srgbClr val="FF0000"/>
                </a:solidFill>
              </a:rPr>
              <a:t>一般会有多个独立</a:t>
            </a:r>
            <a:r>
              <a:rPr lang="en-US" altLang="zh-CN" sz="2400" dirty="0">
                <a:solidFill>
                  <a:srgbClr val="FF0000"/>
                </a:solidFill>
              </a:rPr>
              <a:t>DataServer</a:t>
            </a:r>
            <a:r>
              <a:rPr lang="zh-CN" altLang="en-US" sz="2400" dirty="0">
                <a:solidFill>
                  <a:srgbClr val="FF0000"/>
                </a:solidFill>
              </a:rPr>
              <a:t>进程存在，每个进程负责管理一个挂载点</a:t>
            </a:r>
            <a:r>
              <a:rPr lang="zh-CN" altLang="en-US" sz="2400" dirty="0"/>
              <a:t>（一般是一个</a:t>
            </a:r>
            <a:r>
              <a:rPr lang="zh-CN" altLang="en-US" sz="2400" dirty="0">
                <a:solidFill>
                  <a:srgbClr val="FF0000"/>
                </a:solidFill>
              </a:rPr>
              <a:t>独立磁盘上的文件目录</a:t>
            </a:r>
            <a:r>
              <a:rPr lang="zh-CN" altLang="en-US" sz="2400" dirty="0"/>
              <a:t>），以降低单个磁盘损坏带来的影响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1580620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55317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3"/>
          <a:stretch>
            <a:fillRect/>
          </a:stretch>
        </p:blipFill>
        <p:spPr>
          <a:xfrm>
            <a:off x="2824843" y="1294066"/>
            <a:ext cx="7596805" cy="5128443"/>
          </a:xfrm>
          <a:prstGeom prst="rect">
            <a:avLst/>
          </a:prstGeom>
        </p:spPr>
      </p:pic>
    </p:spTree>
    <p:extLst>
      <p:ext uri="{BB962C8B-B14F-4D97-AF65-F5344CB8AC3E}">
        <p14:creationId xmlns:p14="http://schemas.microsoft.com/office/powerpoint/2010/main" val="892266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4351338"/>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724" y="1295118"/>
            <a:ext cx="9075821" cy="5193550"/>
          </a:xfrm>
          <a:prstGeom prst="rect">
            <a:avLst/>
          </a:prstGeom>
        </p:spPr>
      </p:pic>
      <p:sp>
        <p:nvSpPr>
          <p:cNvPr id="7" name="矩形 6"/>
          <p:cNvSpPr/>
          <p:nvPr/>
        </p:nvSpPr>
        <p:spPr>
          <a:xfrm>
            <a:off x="838200" y="4167051"/>
            <a:ext cx="4217126" cy="2246769"/>
          </a:xfrm>
          <a:prstGeom prst="rect">
            <a:avLst/>
          </a:prstGeom>
        </p:spPr>
        <p:txBody>
          <a:bodyPr wrap="square">
            <a:spAutoFit/>
          </a:bodyPr>
          <a:lstStyle/>
          <a:p>
            <a:r>
              <a:rPr lang="zh-CN" altLang="en-US" sz="2000" dirty="0">
                <a:solidFill>
                  <a:srgbClr val="00B0F0"/>
                </a:solidFill>
                <a:latin typeface="微软雅黑" panose="020B0503020204020204" pitchFamily="34" charset="-122"/>
                <a:ea typeface="微软雅黑" panose="020B0503020204020204" pitchFamily="34" charset="-122"/>
              </a:rPr>
              <a:t>文件名固定以</a:t>
            </a:r>
            <a:r>
              <a:rPr lang="en-US" altLang="zh-CN" sz="2000" dirty="0">
                <a:solidFill>
                  <a:srgbClr val="00B0F0"/>
                </a:solidFill>
                <a:latin typeface="微软雅黑" panose="020B0503020204020204" pitchFamily="34" charset="-122"/>
                <a:ea typeface="微软雅黑" panose="020B0503020204020204" pitchFamily="34" charset="-122"/>
              </a:rPr>
              <a:t>T</a:t>
            </a:r>
            <a:r>
              <a:rPr lang="zh-CN" altLang="en-US" sz="2000" dirty="0">
                <a:solidFill>
                  <a:srgbClr val="00B0F0"/>
                </a:solidFill>
                <a:latin typeface="微软雅黑" panose="020B0503020204020204" pitchFamily="34" charset="-122"/>
                <a:ea typeface="微软雅黑" panose="020B0503020204020204" pitchFamily="34" charset="-122"/>
              </a:rPr>
              <a:t>开始，第二字节为该集群的编号（可以在配置项中指定，取值范围 </a:t>
            </a:r>
            <a:r>
              <a:rPr lang="en-US" altLang="zh-CN" sz="2000" dirty="0">
                <a:solidFill>
                  <a:srgbClr val="00B0F0"/>
                </a:solidFill>
                <a:latin typeface="微软雅黑" panose="020B0503020204020204" pitchFamily="34" charset="-122"/>
                <a:ea typeface="微软雅黑" panose="020B0503020204020204" pitchFamily="34" charset="-122"/>
              </a:rPr>
              <a:t>1~9</a:t>
            </a:r>
            <a:r>
              <a:rPr lang="zh-CN" altLang="en-US" sz="2000" dirty="0">
                <a:solidFill>
                  <a:srgbClr val="00B0F0"/>
                </a:solidFill>
                <a:latin typeface="微软雅黑" panose="020B0503020204020204" pitchFamily="34" charset="-122"/>
                <a:ea typeface="微软雅黑" panose="020B0503020204020204" pitchFamily="34" charset="-122"/>
              </a:rPr>
              <a:t>），余下的字节由</a:t>
            </a:r>
            <a:r>
              <a:rPr lang="en-US" altLang="zh-CN" sz="2000" dirty="0">
                <a:solidFill>
                  <a:srgbClr val="00B0F0"/>
                </a:solidFill>
                <a:latin typeface="微软雅黑" panose="020B0503020204020204" pitchFamily="34" charset="-122"/>
                <a:ea typeface="微软雅黑" panose="020B0503020204020204" pitchFamily="34" charset="-122"/>
              </a:rPr>
              <a:t>Block ID</a:t>
            </a:r>
            <a:r>
              <a:rPr lang="zh-CN" altLang="en-US" sz="2000" dirty="0">
                <a:solidFill>
                  <a:srgbClr val="00B0F0"/>
                </a:solidFill>
                <a:latin typeface="微软雅黑" panose="020B0503020204020204" pitchFamily="34" charset="-122"/>
                <a:ea typeface="微软雅黑" panose="020B0503020204020204" pitchFamily="34" charset="-122"/>
              </a:rPr>
              <a:t>、</a:t>
            </a:r>
            <a:r>
              <a:rPr lang="en-US" altLang="zh-CN" sz="2000" dirty="0">
                <a:solidFill>
                  <a:srgbClr val="00B0F0"/>
                </a:solidFill>
                <a:latin typeface="微软雅黑" panose="020B0503020204020204" pitchFamily="34" charset="-122"/>
                <a:ea typeface="微软雅黑" panose="020B0503020204020204" pitchFamily="34" charset="-122"/>
              </a:rPr>
              <a:t>File ID</a:t>
            </a:r>
            <a:r>
              <a:rPr lang="zh-CN" altLang="en-US" sz="2000" dirty="0">
                <a:solidFill>
                  <a:srgbClr val="00B0F0"/>
                </a:solidFill>
                <a:latin typeface="微软雅黑" panose="020B0503020204020204" pitchFamily="34" charset="-122"/>
                <a:ea typeface="微软雅黑" panose="020B0503020204020204" pitchFamily="34" charset="-122"/>
              </a:rPr>
              <a:t>和后缀通过一定的编码方式得到。文件名最大长度为</a:t>
            </a:r>
            <a:r>
              <a:rPr lang="en-US" altLang="zh-CN" sz="2000" dirty="0">
                <a:solidFill>
                  <a:srgbClr val="00B0F0"/>
                </a:solidFill>
                <a:latin typeface="微软雅黑" panose="020B0503020204020204" pitchFamily="34" charset="-122"/>
                <a:ea typeface="微软雅黑" panose="020B0503020204020204" pitchFamily="34" charset="-122"/>
              </a:rPr>
              <a:t>18</a:t>
            </a:r>
            <a:r>
              <a:rPr lang="zh-CN" altLang="en-US" sz="2000" dirty="0">
                <a:solidFill>
                  <a:srgbClr val="00B0F0"/>
                </a:solidFill>
                <a:latin typeface="微软雅黑" panose="020B0503020204020204" pitchFamily="34" charset="-122"/>
                <a:ea typeface="微软雅黑" panose="020B0503020204020204" pitchFamily="34" charset="-122"/>
              </a:rPr>
              <a:t>字节，由客户端程序进行编码和解码。</a:t>
            </a:r>
          </a:p>
        </p:txBody>
      </p:sp>
      <p:sp>
        <p:nvSpPr>
          <p:cNvPr id="8" name="矩形 7"/>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1029759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21" y="852708"/>
            <a:ext cx="5398769" cy="5591582"/>
          </a:xfrm>
          <a:prstGeom prst="rect">
            <a:avLst/>
          </a:prstGeom>
        </p:spPr>
      </p:pic>
    </p:spTree>
    <p:extLst>
      <p:ext uri="{BB962C8B-B14F-4D97-AF65-F5344CB8AC3E}">
        <p14:creationId xmlns:p14="http://schemas.microsoft.com/office/powerpoint/2010/main" val="3044068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fontScale="92500" lnSpcReduction="2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en-US" altLang="zh-CN" sz="2400" dirty="0"/>
              <a:t>       dataserver</a:t>
            </a:r>
            <a:r>
              <a:rPr lang="zh-CN" altLang="en-US" sz="2400" dirty="0"/>
              <a:t>的</a:t>
            </a:r>
            <a:r>
              <a:rPr lang="zh-CN" altLang="en-US" sz="2400" dirty="0">
                <a:solidFill>
                  <a:srgbClr val="FF0000"/>
                </a:solidFill>
              </a:rPr>
              <a:t>元文件信息</a:t>
            </a:r>
            <a:r>
              <a:rPr lang="zh-CN" altLang="en-US" sz="2400" dirty="0"/>
              <a:t>分为</a:t>
            </a:r>
            <a:r>
              <a:rPr lang="zh-CN" altLang="en-US" sz="2400" dirty="0">
                <a:solidFill>
                  <a:srgbClr val="FF0000"/>
                </a:solidFill>
              </a:rPr>
              <a:t>超级块</a:t>
            </a:r>
            <a:r>
              <a:rPr lang="zh-CN" altLang="en-US" sz="2400" dirty="0"/>
              <a:t>文件（</a:t>
            </a:r>
            <a:r>
              <a:rPr lang="en-US" altLang="zh-CN" sz="2400" dirty="0"/>
              <a:t>superblock</a:t>
            </a:r>
            <a:r>
              <a:rPr lang="zh-CN" altLang="en-US" sz="2400" dirty="0"/>
              <a:t>）和</a:t>
            </a:r>
            <a:r>
              <a:rPr lang="zh-CN" altLang="en-US" sz="2400" dirty="0">
                <a:solidFill>
                  <a:srgbClr val="FF0000"/>
                </a:solidFill>
              </a:rPr>
              <a:t>块索引</a:t>
            </a:r>
            <a:r>
              <a:rPr lang="zh-CN" altLang="en-US" sz="2400" dirty="0"/>
              <a:t>文件（</a:t>
            </a:r>
            <a:r>
              <a:rPr lang="en-US" altLang="zh-CN" sz="2400" dirty="0"/>
              <a:t> IndexHandle </a:t>
            </a:r>
            <a:r>
              <a:rPr lang="zh-CN" altLang="en-US" sz="2400" dirty="0"/>
              <a:t>）信息。</a:t>
            </a:r>
            <a:endParaRPr lang="en-US" altLang="zh-CN" sz="2400" dirty="0"/>
          </a:p>
          <a:p>
            <a:r>
              <a:rPr lang="en-US" altLang="zh-CN" sz="2400" b="1" dirty="0"/>
              <a:t>1</a:t>
            </a:r>
            <a:r>
              <a:rPr lang="zh-CN" altLang="en-US" sz="2400" b="1" dirty="0"/>
              <a:t>、</a:t>
            </a:r>
            <a:r>
              <a:rPr lang="en-US" altLang="zh-CN" sz="2400" b="1" dirty="0"/>
              <a:t>superblock</a:t>
            </a:r>
            <a:r>
              <a:rPr lang="zh-CN" altLang="en-US" sz="2400" b="1" dirty="0"/>
              <a:t>文件信息</a:t>
            </a:r>
            <a:endParaRPr lang="en-US" altLang="zh-CN" sz="2400" b="1" dirty="0"/>
          </a:p>
          <a:p>
            <a:r>
              <a:rPr lang="en-US" altLang="zh-CN" sz="2400" dirty="0"/>
              <a:t>      superblock</a:t>
            </a:r>
            <a:r>
              <a:rPr lang="zh-CN" altLang="en-US" sz="2400" dirty="0"/>
              <a:t>文件信息在</a:t>
            </a:r>
            <a:r>
              <a:rPr lang="en-US" altLang="zh-CN" sz="2400" dirty="0"/>
              <a:t>dataserver</a:t>
            </a:r>
            <a:r>
              <a:rPr lang="zh-CN" altLang="en-US" sz="2400" dirty="0"/>
              <a:t>首次运行时初始化，保存</a:t>
            </a:r>
            <a:r>
              <a:rPr lang="en-US" altLang="zh-CN" sz="2400" dirty="0"/>
              <a:t>dataserver</a:t>
            </a:r>
            <a:r>
              <a:rPr lang="zh-CN" altLang="en-US" sz="2400" dirty="0"/>
              <a:t>的运行相关信息，包括：</a:t>
            </a:r>
            <a:endParaRPr lang="en-US" altLang="zh-CN" sz="2400" dirty="0"/>
          </a:p>
          <a:p>
            <a:r>
              <a:rPr lang="en-US" altLang="zh-CN" sz="2400" dirty="0"/>
              <a:t>(1) </a:t>
            </a:r>
            <a:r>
              <a:rPr lang="zh-CN" altLang="en-US" sz="2400" dirty="0"/>
              <a:t>超级块</a:t>
            </a:r>
            <a:r>
              <a:rPr lang="zh-CN" altLang="en-US" sz="2400" dirty="0">
                <a:solidFill>
                  <a:srgbClr val="FF0000"/>
                </a:solidFill>
              </a:rPr>
              <a:t>描述信息</a:t>
            </a:r>
            <a:r>
              <a:rPr lang="zh-CN" altLang="en-US" sz="2400" dirty="0"/>
              <a:t>，内容包括：</a:t>
            </a:r>
            <a:endParaRPr lang="en-US" altLang="zh-CN" sz="2400" dirty="0"/>
          </a:p>
          <a:p>
            <a:r>
              <a:rPr lang="en-US" altLang="zh-CN" sz="2400" dirty="0"/>
              <a:t>     1) </a:t>
            </a:r>
            <a:r>
              <a:rPr lang="zh-CN" altLang="en-US" sz="2400" dirty="0"/>
              <a:t>数据存放路径；              </a:t>
            </a:r>
            <a:r>
              <a:rPr lang="en-US" altLang="zh-CN" sz="2400" dirty="0"/>
              <a:t>2) </a:t>
            </a:r>
            <a:r>
              <a:rPr lang="zh-CN" altLang="en-US" sz="2400" dirty="0"/>
              <a:t>文件系统类型，</a:t>
            </a:r>
            <a:r>
              <a:rPr lang="en-US" altLang="zh-CN" sz="2400" dirty="0"/>
              <a:t>ext3 or ext4</a:t>
            </a:r>
            <a:r>
              <a:rPr lang="zh-CN" altLang="en-US" sz="2400" dirty="0"/>
              <a:t>；</a:t>
            </a:r>
            <a:endParaRPr lang="en-US" altLang="zh-CN" sz="2400" dirty="0"/>
          </a:p>
          <a:p>
            <a:r>
              <a:rPr lang="en-US" altLang="zh-CN" sz="2400" dirty="0"/>
              <a:t>     3) </a:t>
            </a:r>
            <a:r>
              <a:rPr lang="zh-CN" altLang="en-US" sz="2400" dirty="0"/>
              <a:t>超级块结构信息；</a:t>
            </a:r>
            <a:endParaRPr lang="en-US" altLang="zh-CN" sz="2400" dirty="0"/>
          </a:p>
          <a:p>
            <a:r>
              <a:rPr lang="en-US" altLang="zh-CN" sz="2400" dirty="0"/>
              <a:t>     4) </a:t>
            </a:r>
            <a:r>
              <a:rPr lang="zh-CN" altLang="en-US" sz="2400" dirty="0"/>
              <a:t>文件相关信息，主要包括：主块</a:t>
            </a:r>
            <a:r>
              <a:rPr lang="en-US" altLang="zh-CN" sz="2400" dirty="0"/>
              <a:t>/</a:t>
            </a:r>
            <a:r>
              <a:rPr lang="zh-CN" altLang="en-US" sz="2400" dirty="0"/>
              <a:t>扩展块数、主块</a:t>
            </a:r>
            <a:r>
              <a:rPr lang="en-US" altLang="zh-CN" sz="2400" dirty="0"/>
              <a:t>/</a:t>
            </a:r>
            <a:r>
              <a:rPr lang="zh-CN" altLang="en-US" sz="2400" dirty="0"/>
              <a:t>逻辑块大小、平均文件大小（用于分配</a:t>
            </a:r>
            <a:r>
              <a:rPr lang="en-US" altLang="zh-CN" sz="2400" dirty="0"/>
              <a:t>MetaInfo</a:t>
            </a:r>
            <a:r>
              <a:rPr lang="zh-CN" altLang="en-US" sz="2400" dirty="0"/>
              <a:t>节点数量）、索引桶数等</a:t>
            </a:r>
            <a:endParaRPr lang="en-US" altLang="zh-CN" sz="2400" dirty="0"/>
          </a:p>
          <a:p>
            <a:r>
              <a:rPr lang="en-US" altLang="zh-CN" sz="2400" dirty="0"/>
              <a:t>(2) </a:t>
            </a:r>
            <a:r>
              <a:rPr lang="zh-CN" altLang="en-US" sz="2400" dirty="0">
                <a:solidFill>
                  <a:srgbClr val="FF0000"/>
                </a:solidFill>
              </a:rPr>
              <a:t>块位图</a:t>
            </a:r>
            <a:r>
              <a:rPr lang="zh-CN" altLang="en-US" sz="2400" dirty="0"/>
              <a:t>信息：主要记录每个块的使用情况；</a:t>
            </a:r>
            <a:endParaRPr lang="en-US" altLang="zh-CN" sz="2400" dirty="0"/>
          </a:p>
          <a:p>
            <a:r>
              <a:rPr lang="en-US" altLang="zh-CN" sz="2400" dirty="0"/>
              <a:t>(3) </a:t>
            </a:r>
            <a:r>
              <a:rPr lang="zh-CN" altLang="en-US" sz="2400" dirty="0">
                <a:solidFill>
                  <a:srgbClr val="FF0000"/>
                </a:solidFill>
              </a:rPr>
              <a:t>错误块位图</a:t>
            </a:r>
            <a:r>
              <a:rPr lang="zh-CN" altLang="en-US" sz="2400" dirty="0"/>
              <a:t>信息：主要用于记录哪些块出现了错误。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54941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277" y="504593"/>
            <a:ext cx="6754586" cy="6140533"/>
          </a:xfrm>
          <a:prstGeom prst="rect">
            <a:avLst/>
          </a:prstGeom>
        </p:spPr>
      </p:pic>
      <p:sp>
        <p:nvSpPr>
          <p:cNvPr id="8"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3" name="椭圆 2">
            <a:extLst>
              <a:ext uri="{FF2B5EF4-FFF2-40B4-BE49-F238E27FC236}">
                <a16:creationId xmlns:a16="http://schemas.microsoft.com/office/drawing/2014/main" id="{0AD26A5F-BCC8-4670-8236-8E3C68FFF1EA}"/>
              </a:ext>
            </a:extLst>
          </p:cNvPr>
          <p:cNvSpPr/>
          <p:nvPr/>
        </p:nvSpPr>
        <p:spPr>
          <a:xfrm>
            <a:off x="6595674" y="1116767"/>
            <a:ext cx="3192905" cy="2312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EA1D53D-FD4B-46FF-AAEE-A54A3B45A7FD}"/>
              </a:ext>
            </a:extLst>
          </p:cNvPr>
          <p:cNvSpPr/>
          <p:nvPr/>
        </p:nvSpPr>
        <p:spPr>
          <a:xfrm>
            <a:off x="6614018" y="3413251"/>
            <a:ext cx="3192905" cy="25838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072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a:bodyPr>
          <a:lstStyle/>
          <a:p>
            <a:r>
              <a:rPr lang="en-US" altLang="zh-CN" sz="2400" b="1" dirty="0"/>
              <a:t>TFS-</a:t>
            </a:r>
            <a:r>
              <a:rPr lang="en-US" altLang="zh-CN" sz="2400" dirty="0" err="1"/>
              <a:t>dataserver</a:t>
            </a:r>
            <a:r>
              <a:rPr lang="zh-CN" altLang="en-US" sz="2400" dirty="0"/>
              <a:t>整体文件结构（续） ：</a:t>
            </a:r>
            <a:endParaRPr lang="en-US" altLang="zh-CN" sz="2400" dirty="0"/>
          </a:p>
          <a:p>
            <a:r>
              <a:rPr lang="en-US" altLang="zh-CN" sz="2400" b="1" dirty="0"/>
              <a:t>2</a:t>
            </a:r>
            <a:r>
              <a:rPr lang="zh-CN" altLang="en-US" sz="2400" b="1" dirty="0"/>
              <a:t>、</a:t>
            </a:r>
            <a:r>
              <a:rPr lang="en-US" altLang="zh-CN" sz="2400" b="1" dirty="0"/>
              <a:t>IndexHandle</a:t>
            </a:r>
            <a:r>
              <a:rPr lang="zh-CN" altLang="en-US" sz="2400" b="1" dirty="0"/>
              <a:t>块索引文件信息</a:t>
            </a:r>
            <a:endParaRPr lang="en-US" altLang="zh-CN" sz="2400" b="1" dirty="0"/>
          </a:p>
          <a:p>
            <a:r>
              <a:rPr lang="zh-CN" altLang="en-US" sz="2400" dirty="0"/>
              <a:t>       通过在块索引文件中维持着一个</a:t>
            </a:r>
            <a:r>
              <a:rPr lang="en-US" altLang="zh-CN" sz="2400" dirty="0">
                <a:solidFill>
                  <a:srgbClr val="FF0000"/>
                </a:solidFill>
              </a:rPr>
              <a:t>hash MetaInfo</a:t>
            </a:r>
            <a:r>
              <a:rPr lang="zh-CN" altLang="en-US" sz="2400" dirty="0">
                <a:solidFill>
                  <a:srgbClr val="FF0000"/>
                </a:solidFill>
              </a:rPr>
              <a:t>链表</a:t>
            </a:r>
            <a:r>
              <a:rPr lang="zh-CN" altLang="en-US" sz="2400" dirty="0"/>
              <a:t>来快速定位到访问文件的元信息（</a:t>
            </a:r>
            <a:r>
              <a:rPr lang="en-US" altLang="zh-CN" sz="2400" dirty="0"/>
              <a:t> MetaInfo </a:t>
            </a:r>
            <a:r>
              <a:rPr lang="zh-CN" altLang="en-US" sz="2400" dirty="0"/>
              <a:t>），从原信息中定位到文件在物理块中的具体位置。通过以</a:t>
            </a:r>
            <a:r>
              <a:rPr lang="en-US" altLang="zh-CN" sz="2400" dirty="0">
                <a:solidFill>
                  <a:srgbClr val="FF0000"/>
                </a:solidFill>
              </a:rPr>
              <a:t>MetaInfo</a:t>
            </a:r>
            <a:r>
              <a:rPr lang="zh-CN" altLang="en-US" sz="2400" dirty="0">
                <a:solidFill>
                  <a:srgbClr val="FF0000"/>
                </a:solidFill>
              </a:rPr>
              <a:t>结构体中的</a:t>
            </a:r>
            <a:r>
              <a:rPr lang="en-US" altLang="zh-CN" sz="2400" dirty="0" err="1">
                <a:solidFill>
                  <a:srgbClr val="FF0000"/>
                </a:solidFill>
              </a:rPr>
              <a:t>block_id</a:t>
            </a:r>
            <a:r>
              <a:rPr lang="zh-CN" altLang="en-US" sz="2400" dirty="0">
                <a:solidFill>
                  <a:srgbClr val="FF0000"/>
                </a:solidFill>
              </a:rPr>
              <a:t>以及</a:t>
            </a:r>
            <a:r>
              <a:rPr lang="en-US" altLang="zh-CN" sz="2400" dirty="0" err="1">
                <a:solidFill>
                  <a:srgbClr val="FF0000"/>
                </a:solidFill>
              </a:rPr>
              <a:t>file_id</a:t>
            </a:r>
            <a:r>
              <a:rPr lang="zh-CN" altLang="en-US" sz="2400" dirty="0">
                <a:solidFill>
                  <a:srgbClr val="FF0000"/>
                </a:solidFill>
              </a:rPr>
              <a:t>作为</a:t>
            </a:r>
            <a:r>
              <a:rPr lang="en-US" altLang="zh-CN" sz="2400" dirty="0">
                <a:solidFill>
                  <a:srgbClr val="FF0000"/>
                </a:solidFill>
              </a:rPr>
              <a:t>key</a:t>
            </a:r>
            <a:r>
              <a:rPr lang="zh-CN" altLang="en-US" sz="2400" dirty="0"/>
              <a:t>，在</a:t>
            </a:r>
            <a:r>
              <a:rPr lang="en-US" altLang="zh-CN" sz="2400" dirty="0"/>
              <a:t>hash</a:t>
            </a:r>
            <a:r>
              <a:rPr lang="zh-CN" altLang="en-US" sz="2400" dirty="0"/>
              <a:t>桶中就可以得到</a:t>
            </a:r>
            <a:r>
              <a:rPr lang="zh-CN" altLang="en-US" sz="2400" dirty="0">
                <a:solidFill>
                  <a:srgbClr val="FF0000"/>
                </a:solidFill>
              </a:rPr>
              <a:t>文件在</a:t>
            </a:r>
            <a:r>
              <a:rPr lang="en-US" altLang="zh-CN" sz="2400" dirty="0">
                <a:solidFill>
                  <a:srgbClr val="FF0000"/>
                </a:solidFill>
              </a:rPr>
              <a:t>block</a:t>
            </a:r>
            <a:r>
              <a:rPr lang="zh-CN" altLang="en-US" sz="2400" dirty="0">
                <a:solidFill>
                  <a:srgbClr val="FF0000"/>
                </a:solidFill>
              </a:rPr>
              <a:t>中的具体位置</a:t>
            </a:r>
            <a:r>
              <a:rPr lang="zh-CN" altLang="en-US" sz="2400" dirty="0"/>
              <a:t>。</a:t>
            </a:r>
          </a:p>
          <a:p>
            <a:r>
              <a:rPr lang="zh-CN" altLang="en-US" sz="2400" dirty="0"/>
              <a:t>       块索引文件中维持着一个</a:t>
            </a:r>
            <a:r>
              <a:rPr lang="zh-CN" altLang="en-US" sz="2400" dirty="0">
                <a:solidFill>
                  <a:srgbClr val="FF0000"/>
                </a:solidFill>
              </a:rPr>
              <a:t>空闲</a:t>
            </a:r>
            <a:r>
              <a:rPr lang="en-US" altLang="zh-CN" sz="2400" dirty="0">
                <a:solidFill>
                  <a:srgbClr val="FF0000"/>
                </a:solidFill>
              </a:rPr>
              <a:t>MetaInfo</a:t>
            </a:r>
            <a:r>
              <a:rPr lang="zh-CN" altLang="en-US" sz="2400" dirty="0">
                <a:solidFill>
                  <a:srgbClr val="FF0000"/>
                </a:solidFill>
              </a:rPr>
              <a:t>的链表</a:t>
            </a:r>
            <a:r>
              <a:rPr lang="zh-CN" altLang="en-US" sz="2400" dirty="0"/>
              <a:t>，为新添加的文件实施</a:t>
            </a:r>
            <a:r>
              <a:rPr lang="en-US" altLang="zh-CN" sz="2400" dirty="0"/>
              <a:t>hash</a:t>
            </a:r>
            <a:r>
              <a:rPr lang="zh-CN" altLang="en-US" sz="2400" dirty="0"/>
              <a:t>操作。</a:t>
            </a:r>
            <a:endParaRPr lang="en-US" altLang="zh-CN" sz="2400" dirty="0"/>
          </a:p>
          <a:p>
            <a:r>
              <a:rPr lang="zh-CN" altLang="en-US" sz="2400" dirty="0"/>
              <a:t>       当块索引文件中的</a:t>
            </a:r>
            <a:r>
              <a:rPr lang="en-US" altLang="zh-CN" sz="2400" dirty="0"/>
              <a:t>MetaInfo</a:t>
            </a:r>
            <a:r>
              <a:rPr lang="zh-CN" altLang="en-US" sz="2400" dirty="0"/>
              <a:t>元信息用完后，会在当前块索引文件中通过增加文件空间的方式增加</a:t>
            </a:r>
            <a:r>
              <a:rPr lang="en-US" altLang="zh-CN" sz="2400" dirty="0"/>
              <a:t>MetaInfo</a:t>
            </a:r>
            <a:r>
              <a:rPr lang="zh-CN" altLang="en-US" sz="2400" dirty="0"/>
              <a:t>的数目，达到动态扩容的目的。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918893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631" y="583417"/>
            <a:ext cx="7111773" cy="6247521"/>
          </a:xfrm>
          <a:prstGeom prst="rect">
            <a:avLst/>
          </a:prstGeom>
        </p:spPr>
      </p:pic>
      <p:sp>
        <p:nvSpPr>
          <p:cNvPr id="9"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8" name="椭圆 7">
            <a:extLst>
              <a:ext uri="{FF2B5EF4-FFF2-40B4-BE49-F238E27FC236}">
                <a16:creationId xmlns:a16="http://schemas.microsoft.com/office/drawing/2014/main" id="{765F145B-9F7D-4B86-80B3-9B61F236EF7E}"/>
              </a:ext>
            </a:extLst>
          </p:cNvPr>
          <p:cNvSpPr/>
          <p:nvPr/>
        </p:nvSpPr>
        <p:spPr>
          <a:xfrm>
            <a:off x="3461235" y="2786832"/>
            <a:ext cx="3117952" cy="2829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514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285462"/>
            <a:ext cx="10515600" cy="584281"/>
          </a:xfrm>
        </p:spPr>
        <p:txBody>
          <a:bodyPr>
            <a:normAutofit/>
          </a:bodyPr>
          <a:lstStyle/>
          <a:p>
            <a:r>
              <a:rPr lang="zh-CN" altLang="en-US" b="1" dirty="0"/>
              <a:t>数据组织实例</a:t>
            </a:r>
            <a:r>
              <a:rPr lang="en-US" altLang="zh-CN" b="1" dirty="0"/>
              <a:t>——MySQL InnoDB</a:t>
            </a:r>
            <a:r>
              <a:rPr lang="zh-CN" altLang="en-US" b="1" dirty="0"/>
              <a:t>的存储组织</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Picture 2">
            <a:extLst>
              <a:ext uri="{FF2B5EF4-FFF2-40B4-BE49-F238E27FC236}">
                <a16:creationId xmlns:a16="http://schemas.microsoft.com/office/drawing/2014/main" id="{E4F973BC-4748-4B65-A838-26C6E821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93" y="1899279"/>
            <a:ext cx="5940748" cy="38679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BA90A8F-6FD3-4A36-B3B2-83F4BCA8630D}"/>
              </a:ext>
            </a:extLst>
          </p:cNvPr>
          <p:cNvSpPr txBox="1"/>
          <p:nvPr/>
        </p:nvSpPr>
        <p:spPr>
          <a:xfrm>
            <a:off x="2652226" y="6352143"/>
            <a:ext cx="5694947" cy="369332"/>
          </a:xfrm>
          <a:prstGeom prst="rect">
            <a:avLst/>
          </a:prstGeom>
          <a:noFill/>
        </p:spPr>
        <p:txBody>
          <a:bodyPr wrap="square" rtlCol="0">
            <a:spAutoFit/>
          </a:bodyPr>
          <a:lstStyle/>
          <a:p>
            <a:r>
              <a:rPr lang="zh-CN" altLang="en-US" dirty="0"/>
              <a:t>图  </a:t>
            </a:r>
            <a:r>
              <a:rPr lang="en-US" altLang="zh-CN" dirty="0"/>
              <a:t>MySQL  InnoDB</a:t>
            </a:r>
            <a:r>
              <a:rPr lang="zh-CN" altLang="en-US" dirty="0"/>
              <a:t>的逻辑存储结构</a:t>
            </a:r>
            <a:endParaRPr lang="en-US" altLang="zh-CN" dirty="0"/>
          </a:p>
        </p:txBody>
      </p:sp>
      <p:pic>
        <p:nvPicPr>
          <p:cNvPr id="7" name="Picture 4" descr="数据页之间通过双向链表连接">
            <a:extLst>
              <a:ext uri="{FF2B5EF4-FFF2-40B4-BE49-F238E27FC236}">
                <a16:creationId xmlns:a16="http://schemas.microsoft.com/office/drawing/2014/main" id="{9C943E82-ADDD-4B15-85BD-E7B3F3ED8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928" y="4332843"/>
            <a:ext cx="6962775" cy="2019300"/>
          </a:xfrm>
          <a:prstGeom prst="rect">
            <a:avLst/>
          </a:prstGeom>
          <a:noFill/>
          <a:extLst>
            <a:ext uri="{909E8E84-426E-40DD-AFC4-6F175D3DCCD1}">
              <a14:hiddenFill xmlns:a14="http://schemas.microsoft.com/office/drawing/2010/main">
                <a:solidFill>
                  <a:srgbClr val="FFFFFF"/>
                </a:solidFill>
              </a14:hiddenFill>
            </a:ext>
          </a:extLst>
        </p:spPr>
      </p:pic>
      <p:sp>
        <p:nvSpPr>
          <p:cNvPr id="8" name="对话气泡: 圆角矩形 2">
            <a:extLst>
              <a:ext uri="{FF2B5EF4-FFF2-40B4-BE49-F238E27FC236}">
                <a16:creationId xmlns:a16="http://schemas.microsoft.com/office/drawing/2014/main" id="{254A0967-353F-4846-9C9D-F0B9930E8D2F}"/>
              </a:ext>
            </a:extLst>
          </p:cNvPr>
          <p:cNvSpPr/>
          <p:nvPr/>
        </p:nvSpPr>
        <p:spPr>
          <a:xfrm>
            <a:off x="202142" y="4649386"/>
            <a:ext cx="1299412" cy="920336"/>
          </a:xfrm>
          <a:prstGeom prst="wedgeRoundRectCallout">
            <a:avLst>
              <a:gd name="adj1" fmla="val 72787"/>
              <a:gd name="adj2" fmla="val -72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InnoDB</a:t>
            </a:r>
          </a:p>
          <a:p>
            <a:pPr algn="ctr"/>
            <a:r>
              <a:rPr lang="zh-CN" altLang="en-US" dirty="0"/>
              <a:t>数据</a:t>
            </a:r>
            <a:r>
              <a:rPr lang="en-US" altLang="zh-CN" dirty="0"/>
              <a:t>IO</a:t>
            </a:r>
          </a:p>
          <a:p>
            <a:pPr algn="ctr"/>
            <a:r>
              <a:rPr lang="zh-CN" altLang="en-US" dirty="0"/>
              <a:t>基本单位</a:t>
            </a:r>
          </a:p>
        </p:txBody>
      </p:sp>
      <p:sp>
        <p:nvSpPr>
          <p:cNvPr id="9" name="文本框 8">
            <a:extLst>
              <a:ext uri="{FF2B5EF4-FFF2-40B4-BE49-F238E27FC236}">
                <a16:creationId xmlns:a16="http://schemas.microsoft.com/office/drawing/2014/main" id="{54C22A5F-7B95-4A47-A585-BC471FECFF1D}"/>
              </a:ext>
            </a:extLst>
          </p:cNvPr>
          <p:cNvSpPr txBox="1"/>
          <p:nvPr/>
        </p:nvSpPr>
        <p:spPr>
          <a:xfrm>
            <a:off x="7593891" y="2434348"/>
            <a:ext cx="3638812"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数据库存储组织的目标：将磁盘的随机访问尽可能转变为连续访问。</a:t>
            </a:r>
          </a:p>
        </p:txBody>
      </p:sp>
    </p:spTree>
    <p:extLst>
      <p:ext uri="{BB962C8B-B14F-4D97-AF65-F5344CB8AC3E}">
        <p14:creationId xmlns:p14="http://schemas.microsoft.com/office/powerpoint/2010/main" val="25361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lnSpcReduction="1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zh-CN" altLang="en-US" sz="2400" b="1" dirty="0"/>
              <a:t>逻辑块和物理块</a:t>
            </a:r>
            <a:endParaRPr lang="en-US" altLang="zh-CN" sz="2400" b="1" dirty="0"/>
          </a:p>
          <a:p>
            <a:r>
              <a:rPr lang="zh-CN" altLang="en-US" sz="2400" dirty="0"/>
              <a:t>       一个</a:t>
            </a:r>
            <a:r>
              <a:rPr lang="en-US" altLang="zh-CN" sz="2400" dirty="0"/>
              <a:t>dataserver</a:t>
            </a:r>
            <a:r>
              <a:rPr lang="zh-CN" altLang="en-US" sz="2400" dirty="0"/>
              <a:t>有一个归属于它自身的磁盘，一个磁盘会划分为</a:t>
            </a:r>
            <a:r>
              <a:rPr lang="en-US" altLang="zh-CN" sz="2400" dirty="0"/>
              <a:t>N</a:t>
            </a:r>
            <a:r>
              <a:rPr lang="zh-CN" altLang="en-US" sz="2400" dirty="0"/>
              <a:t>个物理块（具体大小视配置而定，分主块和扩展块），</a:t>
            </a:r>
            <a:r>
              <a:rPr lang="en-US" altLang="zh-CN" sz="2400" dirty="0"/>
              <a:t>dataserver</a:t>
            </a:r>
            <a:r>
              <a:rPr lang="zh-CN" altLang="en-US" sz="2400" dirty="0"/>
              <a:t>用</a:t>
            </a:r>
            <a:r>
              <a:rPr lang="zh-CN" altLang="en-US" sz="2400" dirty="0">
                <a:solidFill>
                  <a:srgbClr val="FF0000"/>
                </a:solidFill>
              </a:rPr>
              <a:t>超级块文件</a:t>
            </a:r>
            <a:r>
              <a:rPr lang="zh-CN" altLang="en-US" sz="2400" dirty="0"/>
              <a:t>来记录该</a:t>
            </a:r>
            <a:r>
              <a:rPr lang="en-US" altLang="zh-CN" sz="2400" dirty="0">
                <a:solidFill>
                  <a:srgbClr val="FF0000"/>
                </a:solidFill>
              </a:rPr>
              <a:t>dataserver</a:t>
            </a:r>
            <a:r>
              <a:rPr lang="zh-CN" altLang="en-US" sz="2400" dirty="0">
                <a:solidFill>
                  <a:srgbClr val="FF0000"/>
                </a:solidFill>
              </a:rPr>
              <a:t>的元数据</a:t>
            </a:r>
            <a:r>
              <a:rPr lang="zh-CN" altLang="en-US" sz="2400" dirty="0"/>
              <a:t>。在软件层面上则有</a:t>
            </a:r>
            <a:r>
              <a:rPr lang="en-US" altLang="zh-CN" sz="2400" dirty="0">
                <a:solidFill>
                  <a:srgbClr val="FF0000"/>
                </a:solidFill>
              </a:rPr>
              <a:t>N</a:t>
            </a:r>
            <a:r>
              <a:rPr lang="zh-CN" altLang="en-US" sz="2400" dirty="0">
                <a:solidFill>
                  <a:srgbClr val="FF0000"/>
                </a:solidFill>
              </a:rPr>
              <a:t>个逻辑块</a:t>
            </a:r>
            <a:r>
              <a:rPr lang="zh-CN" altLang="en-US" sz="2400" dirty="0"/>
              <a:t>来</a:t>
            </a:r>
            <a:r>
              <a:rPr lang="zh-CN" altLang="en-US" sz="2400" dirty="0">
                <a:solidFill>
                  <a:srgbClr val="FF0000"/>
                </a:solidFill>
              </a:rPr>
              <a:t>对应物理块</a:t>
            </a:r>
            <a:r>
              <a:rPr lang="zh-CN" altLang="en-US" sz="2400" dirty="0"/>
              <a:t>进行管理，一般来说一个逻辑块内包含如下信息：</a:t>
            </a:r>
            <a:endParaRPr lang="en-US" altLang="zh-CN" sz="2400" dirty="0"/>
          </a:p>
          <a:p>
            <a:r>
              <a:rPr lang="en-US" altLang="zh-CN" sz="2400" dirty="0"/>
              <a:t>(1) </a:t>
            </a:r>
            <a:r>
              <a:rPr lang="zh-CN" altLang="en-US" sz="2400" dirty="0">
                <a:solidFill>
                  <a:srgbClr val="FF0000"/>
                </a:solidFill>
              </a:rPr>
              <a:t>块索引</a:t>
            </a:r>
            <a:r>
              <a:rPr lang="zh-CN" altLang="en-US" sz="2400" dirty="0"/>
              <a:t>文件：用于快速寻找文件在块内的位置（包括主数据块和扩展数据块）。</a:t>
            </a:r>
            <a:endParaRPr lang="en-US" altLang="zh-CN" sz="2400" dirty="0"/>
          </a:p>
          <a:p>
            <a:r>
              <a:rPr lang="en-US" altLang="zh-CN" sz="2400" dirty="0"/>
              <a:t>(2) </a:t>
            </a:r>
            <a:r>
              <a:rPr lang="zh-CN" altLang="en-US" sz="2400" dirty="0">
                <a:solidFill>
                  <a:srgbClr val="FF0000"/>
                </a:solidFill>
              </a:rPr>
              <a:t>主数据块</a:t>
            </a:r>
            <a:r>
              <a:rPr lang="zh-CN" altLang="en-US" sz="2400" dirty="0"/>
              <a:t>：用于存放文件数据，基本保存该逻辑块上的大部分数据。</a:t>
            </a:r>
            <a:endParaRPr lang="en-US" altLang="zh-CN" sz="2400" dirty="0"/>
          </a:p>
          <a:p>
            <a:r>
              <a:rPr lang="en-US" altLang="zh-CN" sz="2400" dirty="0"/>
              <a:t>(3) </a:t>
            </a:r>
            <a:r>
              <a:rPr lang="zh-CN" altLang="en-US" sz="2400" dirty="0">
                <a:solidFill>
                  <a:srgbClr val="FF0000"/>
                </a:solidFill>
              </a:rPr>
              <a:t>扩展数据块</a:t>
            </a:r>
            <a:r>
              <a:rPr lang="zh-CN" altLang="en-US" sz="2400" dirty="0"/>
              <a:t>：当主数据块被用光后，会开辟扩展数据块来保存新增的文件。扩展块的</a:t>
            </a:r>
            <a:r>
              <a:rPr lang="zh-CN" altLang="en-US" sz="2400" dirty="0">
                <a:solidFill>
                  <a:srgbClr val="FF0000"/>
                </a:solidFill>
              </a:rPr>
              <a:t>容量一般远小于主块</a:t>
            </a:r>
            <a:r>
              <a:rPr lang="zh-CN" altLang="en-US" sz="2400" dirty="0"/>
              <a:t>（该配置可调整），通常一个逻辑块只有一个主块，</a:t>
            </a:r>
            <a:r>
              <a:rPr lang="zh-CN" altLang="en-US" sz="2400" dirty="0">
                <a:solidFill>
                  <a:srgbClr val="FF0000"/>
                </a:solidFill>
              </a:rPr>
              <a:t>可以有</a:t>
            </a:r>
            <a:r>
              <a:rPr lang="en-US" altLang="zh-CN" sz="2400" dirty="0">
                <a:solidFill>
                  <a:srgbClr val="FF0000"/>
                </a:solidFill>
              </a:rPr>
              <a:t>N</a:t>
            </a:r>
            <a:r>
              <a:rPr lang="zh-CN" altLang="en-US" sz="2400" dirty="0">
                <a:solidFill>
                  <a:srgbClr val="FF0000"/>
                </a:solidFill>
              </a:rPr>
              <a:t>个扩展块</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583968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b="1" dirty="0">
                <a:sym typeface="+mn-ea"/>
              </a:rPr>
              <a:t>2.</a:t>
            </a:r>
            <a:r>
              <a:rPr lang="zh-CN" altLang="en-US" b="1" dirty="0">
                <a:sym typeface="+mn-ea"/>
              </a:rPr>
              <a:t> 图存储</a:t>
            </a:r>
          </a:p>
          <a:p>
            <a:pPr lvl="1"/>
            <a:r>
              <a:rPr lang="zh-CN" altLang="en-US" dirty="0">
                <a:sym typeface="+mn-ea"/>
              </a:rPr>
              <a:t>       图存储指将数据按照图模型的方式进行组织存储。</a:t>
            </a:r>
            <a:endParaRPr lang="en-US" altLang="zh-CN" dirty="0">
              <a:sym typeface="+mn-ea"/>
            </a:endParaRPr>
          </a:p>
          <a:p>
            <a:pPr lvl="1"/>
            <a:r>
              <a:rPr lang="en-US" altLang="zh-CN" dirty="0">
                <a:sym typeface="+mn-ea"/>
              </a:rPr>
              <a:t>       </a:t>
            </a:r>
            <a:r>
              <a:rPr lang="zh-CN" altLang="zh-CN" dirty="0">
                <a:sym typeface="+mn-ea"/>
              </a:rPr>
              <a:t>图模型中，数据主要包含</a:t>
            </a:r>
            <a:r>
              <a:rPr lang="zh-CN" altLang="zh-CN" dirty="0">
                <a:solidFill>
                  <a:srgbClr val="FF0000"/>
                </a:solidFill>
                <a:sym typeface="+mn-ea"/>
              </a:rPr>
              <a:t>节点、关系</a:t>
            </a:r>
            <a:r>
              <a:rPr lang="zh-CN" altLang="zh-CN" dirty="0">
                <a:sym typeface="+mn-ea"/>
              </a:rPr>
              <a:t>以及</a:t>
            </a:r>
            <a:r>
              <a:rPr lang="zh-CN" altLang="zh-CN" dirty="0">
                <a:solidFill>
                  <a:srgbClr val="FF0000"/>
                </a:solidFill>
                <a:sym typeface="+mn-ea"/>
              </a:rPr>
              <a:t>节点和关系上的标签与属性</a:t>
            </a:r>
            <a:r>
              <a:rPr lang="x-none" altLang="zh-CN" dirty="0">
                <a:sym typeface="+mn-ea"/>
              </a:rPr>
              <a:t>3</a:t>
            </a:r>
            <a:r>
              <a:rPr lang="zh-CN" altLang="zh-CN" dirty="0">
                <a:sym typeface="+mn-ea"/>
              </a:rPr>
              <a:t>个构造单元</a:t>
            </a:r>
            <a:r>
              <a:rPr lang="zh-CN" altLang="en-US" dirty="0">
                <a:sym typeface="+mn-ea"/>
              </a:rPr>
              <a:t>。</a:t>
            </a:r>
            <a:r>
              <a:rPr lang="zh-CN" altLang="zh-CN" dirty="0">
                <a:sym typeface="+mn-ea"/>
              </a:rPr>
              <a:t>关系是指节点和节点之间</a:t>
            </a:r>
            <a:r>
              <a:rPr lang="zh-CN" altLang="zh-CN" dirty="0">
                <a:solidFill>
                  <a:srgbClr val="FF0000"/>
                </a:solidFill>
                <a:sym typeface="+mn-ea"/>
              </a:rPr>
              <a:t>具有类型和属性的有向边</a:t>
            </a:r>
            <a:r>
              <a:rPr lang="zh-CN" altLang="en-US" dirty="0">
                <a:sym typeface="+mn-ea"/>
              </a:rPr>
              <a:t>；</a:t>
            </a:r>
            <a:endParaRPr lang="en-US" altLang="zh-CN" dirty="0"/>
          </a:p>
          <a:p>
            <a:pPr lvl="1"/>
            <a:r>
              <a:rPr lang="en-US" altLang="zh-CN" dirty="0">
                <a:sym typeface="+mn-ea"/>
              </a:rPr>
              <a:t>       </a:t>
            </a:r>
            <a:r>
              <a:rPr lang="zh-CN" altLang="zh-CN" dirty="0">
                <a:sym typeface="+mn-ea"/>
              </a:rPr>
              <a:t>相比于关系模型，图模型可以更加简单、方便地对社交图这类图数据进行存储和管理。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971" y="3978936"/>
            <a:ext cx="6146812" cy="24206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732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dirty="0">
                <a:solidFill>
                  <a:srgbClr val="FF0000"/>
                </a:solidFill>
                <a:sym typeface="+mn-ea"/>
              </a:rPr>
              <a:t>（</a:t>
            </a:r>
            <a:r>
              <a:rPr lang="en-US" altLang="zh-CN" dirty="0">
                <a:solidFill>
                  <a:srgbClr val="FF0000"/>
                </a:solidFill>
                <a:sym typeface="+mn-ea"/>
              </a:rPr>
              <a:t>1</a:t>
            </a:r>
            <a:r>
              <a:rPr lang="zh-CN" altLang="en-US" dirty="0">
                <a:solidFill>
                  <a:srgbClr val="FF0000"/>
                </a:solidFill>
                <a:sym typeface="+mn-ea"/>
              </a:rPr>
              <a:t>）典型图存储系统：</a:t>
            </a:r>
            <a:r>
              <a:rPr lang="en-US" altLang="zh-CN" dirty="0">
                <a:solidFill>
                  <a:srgbClr val="FF0000"/>
                </a:solidFill>
                <a:sym typeface="+mn-ea"/>
              </a:rPr>
              <a:t>Neo4j</a:t>
            </a:r>
            <a:endParaRPr lang="zh-CN" altLang="en-US" dirty="0">
              <a:solidFill>
                <a:srgbClr val="FF0000"/>
              </a:solidFill>
              <a:sym typeface="+mn-ea"/>
            </a:endParaRPr>
          </a:p>
          <a:p>
            <a:pPr lvl="1"/>
            <a:r>
              <a:rPr lang="en-US" altLang="zh-CN" dirty="0">
                <a:sym typeface="+mn-ea"/>
              </a:rPr>
              <a:t>       Neo4j</a:t>
            </a:r>
            <a:r>
              <a:rPr lang="zh-CN" altLang="zh-CN" dirty="0">
                <a:sym typeface="+mn-ea"/>
              </a:rPr>
              <a:t>采用了</a:t>
            </a:r>
            <a:r>
              <a:rPr lang="zh-CN" altLang="zh-CN" dirty="0">
                <a:solidFill>
                  <a:srgbClr val="FF0000"/>
                </a:solidFill>
                <a:sym typeface="+mn-ea"/>
              </a:rPr>
              <a:t>免索引邻接技术</a:t>
            </a:r>
            <a:r>
              <a:rPr lang="zh-CN" altLang="en-US" dirty="0">
                <a:solidFill>
                  <a:srgbClr val="333333"/>
                </a:solidFill>
                <a:latin typeface="pingfang SC"/>
              </a:rPr>
              <a:t>（</a:t>
            </a:r>
            <a:r>
              <a:rPr lang="en-US" altLang="zh-CN" dirty="0">
                <a:solidFill>
                  <a:srgbClr val="333333"/>
                </a:solidFill>
                <a:latin typeface="pingfang SC"/>
              </a:rPr>
              <a:t>index-free adjacency) </a:t>
            </a:r>
            <a:r>
              <a:rPr lang="zh-CN" altLang="zh-CN" dirty="0">
                <a:sym typeface="+mn-ea"/>
              </a:rPr>
              <a:t>，即数据库中</a:t>
            </a:r>
            <a:r>
              <a:rPr lang="zh-CN" altLang="zh-CN" dirty="0">
                <a:solidFill>
                  <a:srgbClr val="FF0000"/>
                </a:solidFill>
                <a:sym typeface="+mn-ea"/>
              </a:rPr>
              <a:t>每个节点都维护了</a:t>
            </a:r>
            <a:r>
              <a:rPr lang="zh-CN" altLang="zh-CN" dirty="0">
                <a:sym typeface="+mn-ea"/>
              </a:rPr>
              <a:t>与其有关联节点的引用</a:t>
            </a:r>
            <a:r>
              <a:rPr lang="zh-CN" altLang="en-US" dirty="0">
                <a:sym typeface="+mn-ea"/>
              </a:rPr>
              <a:t>。</a:t>
            </a:r>
            <a:endParaRPr lang="en-US" altLang="zh-CN" dirty="0"/>
          </a:p>
          <a:p>
            <a:pPr lvl="1"/>
            <a:r>
              <a:rPr lang="en-US" altLang="zh-CN" dirty="0">
                <a:sym typeface="+mn-ea"/>
              </a:rPr>
              <a:t>       Neo4j</a:t>
            </a:r>
            <a:r>
              <a:rPr lang="zh-CN" altLang="zh-CN" dirty="0">
                <a:sym typeface="+mn-ea"/>
              </a:rPr>
              <a:t>底层存储结构的设计是</a:t>
            </a:r>
            <a:endParaRPr lang="en-US" altLang="zh-CN" dirty="0">
              <a:sym typeface="+mn-ea"/>
            </a:endParaRPr>
          </a:p>
          <a:p>
            <a:pPr lvl="1"/>
            <a:r>
              <a:rPr lang="zh-CN" altLang="zh-CN" dirty="0">
                <a:sym typeface="+mn-ea"/>
              </a:rPr>
              <a:t>实现免索引邻接的关键</a:t>
            </a:r>
            <a:r>
              <a:rPr lang="zh-CN" altLang="en-US" dirty="0">
                <a:sym typeface="+mn-ea"/>
              </a:rPr>
              <a:t>，</a:t>
            </a:r>
            <a:endParaRPr lang="en-US" altLang="zh-CN" dirty="0">
              <a:sym typeface="+mn-ea"/>
            </a:endParaRPr>
          </a:p>
          <a:p>
            <a:pPr lvl="1"/>
            <a:r>
              <a:rPr lang="zh-CN" altLang="en-US" dirty="0">
                <a:sym typeface="+mn-ea"/>
              </a:rPr>
              <a:t>它</a:t>
            </a:r>
            <a:r>
              <a:rPr lang="zh-CN" altLang="zh-CN" dirty="0">
                <a:sym typeface="+mn-ea"/>
              </a:rPr>
              <a:t>将</a:t>
            </a:r>
            <a:r>
              <a:rPr lang="zh-CN" altLang="zh-CN" dirty="0">
                <a:solidFill>
                  <a:srgbClr val="FF0000"/>
                </a:solidFill>
                <a:sym typeface="+mn-ea"/>
              </a:rPr>
              <a:t>节点、关系和属性等</a:t>
            </a:r>
            <a:endParaRPr lang="en-US" altLang="zh-CN" dirty="0">
              <a:solidFill>
                <a:srgbClr val="FF0000"/>
              </a:solidFill>
              <a:sym typeface="+mn-ea"/>
            </a:endParaRPr>
          </a:p>
          <a:p>
            <a:pPr lvl="1"/>
            <a:r>
              <a:rPr lang="zh-CN" altLang="zh-CN" dirty="0">
                <a:solidFill>
                  <a:srgbClr val="FF0000"/>
                </a:solidFill>
                <a:sym typeface="+mn-ea"/>
              </a:rPr>
              <a:t>单独存储</a:t>
            </a:r>
            <a:r>
              <a:rPr lang="zh-CN" altLang="zh-CN" dirty="0">
                <a:sym typeface="+mn-ea"/>
              </a:rPr>
              <a:t>在不同的存储文件中。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pic>
        <p:nvPicPr>
          <p:cNvPr id="6" name="图片 1">
            <a:extLst>
              <a:ext uri="{FF2B5EF4-FFF2-40B4-BE49-F238E27FC236}">
                <a16:creationId xmlns:a16="http://schemas.microsoft.com/office/drawing/2014/main" id="{8EA830D8-1274-4D64-926B-260D785BA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767" y="3464227"/>
            <a:ext cx="6664730" cy="26561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60741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fontScale="92500" lnSpcReduction="20000"/>
          </a:bodyPr>
          <a:lstStyle/>
          <a:p>
            <a:r>
              <a:rPr lang="en-US" altLang="zh-CN" dirty="0"/>
              <a:t>Neo4j </a:t>
            </a:r>
            <a:r>
              <a:rPr lang="zh-CN" altLang="en-US" dirty="0"/>
              <a:t>中图的构建方式</a:t>
            </a:r>
            <a:endParaRPr lang="en-US" altLang="zh-CN" dirty="0"/>
          </a:p>
          <a:p>
            <a:r>
              <a:rPr lang="en-US" altLang="zh-CN" b="1" dirty="0">
                <a:solidFill>
                  <a:srgbClr val="333333"/>
                </a:solidFill>
                <a:latin typeface="PingFang SC"/>
              </a:rPr>
              <a:t>1. </a:t>
            </a:r>
            <a:r>
              <a:rPr lang="zh-CN" altLang="en-US" b="1" dirty="0">
                <a:solidFill>
                  <a:srgbClr val="333333"/>
                </a:solidFill>
                <a:latin typeface="PingFang SC"/>
              </a:rPr>
              <a:t>属性构建</a:t>
            </a:r>
          </a:p>
          <a:p>
            <a:r>
              <a:rPr lang="zh-CN" altLang="en-US" dirty="0">
                <a:solidFill>
                  <a:srgbClr val="333333"/>
                </a:solidFill>
                <a:latin typeface="-apple-system"/>
              </a:rPr>
              <a:t>拆解图中的所有属性，按照</a:t>
            </a:r>
            <a:endParaRPr lang="en-US" altLang="zh-CN" dirty="0">
              <a:solidFill>
                <a:srgbClr val="333333"/>
              </a:solidFill>
              <a:latin typeface="-apple-system"/>
            </a:endParaRPr>
          </a:p>
          <a:p>
            <a:r>
              <a:rPr lang="zh-CN" altLang="en-US" dirty="0">
                <a:solidFill>
                  <a:srgbClr val="FF0000"/>
                </a:solidFill>
                <a:latin typeface="-apple-system"/>
              </a:rPr>
              <a:t>单链表的形式</a:t>
            </a:r>
            <a:r>
              <a:rPr lang="zh-CN" altLang="en-US" dirty="0">
                <a:solidFill>
                  <a:srgbClr val="333333"/>
                </a:solidFill>
                <a:latin typeface="-apple-system"/>
              </a:rPr>
              <a:t>构建。 </a:t>
            </a:r>
          </a:p>
          <a:p>
            <a:r>
              <a:rPr lang="en-US" altLang="zh-CN" b="1" dirty="0">
                <a:solidFill>
                  <a:srgbClr val="333333"/>
                </a:solidFill>
                <a:latin typeface="PingFang SC"/>
              </a:rPr>
              <a:t>2. </a:t>
            </a:r>
            <a:r>
              <a:rPr lang="zh-CN" altLang="en-US" b="1" dirty="0">
                <a:solidFill>
                  <a:srgbClr val="333333"/>
                </a:solidFill>
                <a:latin typeface="PingFang SC"/>
              </a:rPr>
              <a:t>节点构建</a:t>
            </a:r>
          </a:p>
          <a:p>
            <a:r>
              <a:rPr lang="zh-CN" altLang="en-US" dirty="0">
                <a:solidFill>
                  <a:srgbClr val="333333"/>
                </a:solidFill>
                <a:latin typeface="-apple-system"/>
              </a:rPr>
              <a:t>拆解节点，建立</a:t>
            </a:r>
            <a:r>
              <a:rPr lang="zh-CN" altLang="en-US" dirty="0">
                <a:solidFill>
                  <a:srgbClr val="FF0000"/>
                </a:solidFill>
                <a:latin typeface="-apple-system"/>
              </a:rPr>
              <a:t>对象结构</a:t>
            </a:r>
            <a:r>
              <a:rPr lang="zh-CN" altLang="en-US" dirty="0">
                <a:solidFill>
                  <a:srgbClr val="333333"/>
                </a:solidFill>
                <a:latin typeface="-apple-system"/>
              </a:rPr>
              <a:t>。</a:t>
            </a:r>
          </a:p>
          <a:p>
            <a:r>
              <a:rPr lang="en-US" altLang="zh-CN" b="1" dirty="0">
                <a:solidFill>
                  <a:srgbClr val="333333"/>
                </a:solidFill>
                <a:latin typeface="PingFang SC"/>
              </a:rPr>
              <a:t>3. </a:t>
            </a:r>
            <a:r>
              <a:rPr lang="zh-CN" altLang="en-US" b="1" dirty="0">
                <a:solidFill>
                  <a:srgbClr val="333333"/>
                </a:solidFill>
                <a:latin typeface="PingFang SC"/>
              </a:rPr>
              <a:t>关系构建</a:t>
            </a:r>
          </a:p>
          <a:p>
            <a:r>
              <a:rPr lang="zh-CN" altLang="en-US" dirty="0">
                <a:solidFill>
                  <a:srgbClr val="333333"/>
                </a:solidFill>
              </a:rPr>
              <a:t>将关系分解成</a:t>
            </a:r>
            <a:r>
              <a:rPr lang="zh-CN" altLang="en-US" dirty="0">
                <a:solidFill>
                  <a:srgbClr val="FF0000"/>
                </a:solidFill>
              </a:rPr>
              <a:t>五部分</a:t>
            </a:r>
            <a:r>
              <a:rPr lang="zh-CN" altLang="en-US" dirty="0">
                <a:solidFill>
                  <a:srgbClr val="333333"/>
                </a:solidFill>
              </a:rPr>
              <a:t>，</a:t>
            </a:r>
            <a:r>
              <a:rPr lang="en-US" altLang="zh-CN" dirty="0">
                <a:solidFill>
                  <a:srgbClr val="333333"/>
                </a:solidFill>
              </a:rPr>
              <a:t>Middle, Start Previous</a:t>
            </a:r>
            <a:r>
              <a:rPr lang="zh-CN" altLang="en-US" dirty="0">
                <a:solidFill>
                  <a:srgbClr val="333333"/>
                </a:solidFill>
              </a:rPr>
              <a:t>、</a:t>
            </a:r>
            <a:endParaRPr lang="en-US" altLang="zh-CN" dirty="0">
              <a:solidFill>
                <a:srgbClr val="333333"/>
              </a:solidFill>
            </a:endParaRPr>
          </a:p>
          <a:p>
            <a:r>
              <a:rPr lang="en-US" altLang="zh-CN" dirty="0">
                <a:solidFill>
                  <a:srgbClr val="333333"/>
                </a:solidFill>
              </a:rPr>
              <a:t>Start Next</a:t>
            </a:r>
            <a:r>
              <a:rPr lang="zh-CN" altLang="en-US" dirty="0">
                <a:solidFill>
                  <a:srgbClr val="333333"/>
                </a:solidFill>
              </a:rPr>
              <a:t>、</a:t>
            </a:r>
            <a:r>
              <a:rPr lang="en-US" altLang="zh-CN" dirty="0">
                <a:solidFill>
                  <a:srgbClr val="333333"/>
                </a:solidFill>
              </a:rPr>
              <a:t>End Previous</a:t>
            </a:r>
            <a:r>
              <a:rPr lang="zh-CN" altLang="en-US" dirty="0">
                <a:solidFill>
                  <a:srgbClr val="333333"/>
                </a:solidFill>
              </a:rPr>
              <a:t>和</a:t>
            </a:r>
            <a:r>
              <a:rPr lang="en-US" altLang="zh-CN" dirty="0">
                <a:solidFill>
                  <a:srgbClr val="333333"/>
                </a:solidFill>
              </a:rPr>
              <a:t>End Next</a:t>
            </a:r>
            <a:r>
              <a:rPr lang="zh-CN" altLang="en-US" dirty="0">
                <a:solidFill>
                  <a:srgbClr val="333333"/>
                </a:solidFill>
              </a:rPr>
              <a:t>五部分，</a:t>
            </a:r>
            <a:endParaRPr lang="en-US" altLang="zh-CN" dirty="0">
              <a:solidFill>
                <a:srgbClr val="333333"/>
              </a:solidFill>
            </a:endParaRPr>
          </a:p>
          <a:p>
            <a:r>
              <a:rPr lang="zh-CN" altLang="en-US" dirty="0">
                <a:solidFill>
                  <a:srgbClr val="333333"/>
                </a:solidFill>
              </a:rPr>
              <a:t>表示关系的方向接入。</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7" name="Picture 2">
            <a:extLst>
              <a:ext uri="{FF2B5EF4-FFF2-40B4-BE49-F238E27FC236}">
                <a16:creationId xmlns:a16="http://schemas.microsoft.com/office/drawing/2014/main" id="{AE1BDD0A-1407-4DAA-9DFF-E578D818C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30" y="769164"/>
            <a:ext cx="6506029" cy="337317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037F170-AD65-44FD-A4BA-B66BC5241D0D}"/>
              </a:ext>
            </a:extLst>
          </p:cNvPr>
          <p:cNvPicPr>
            <a:picLocks noChangeAspect="1"/>
          </p:cNvPicPr>
          <p:nvPr/>
        </p:nvPicPr>
        <p:blipFill>
          <a:blip r:embed="rId4"/>
          <a:stretch>
            <a:fillRect/>
          </a:stretch>
        </p:blipFill>
        <p:spPr>
          <a:xfrm>
            <a:off x="8610600" y="4240317"/>
            <a:ext cx="2687638" cy="2018058"/>
          </a:xfrm>
          <a:prstGeom prst="rect">
            <a:avLst/>
          </a:prstGeom>
        </p:spPr>
      </p:pic>
    </p:spTree>
    <p:extLst>
      <p:ext uri="{BB962C8B-B14F-4D97-AF65-F5344CB8AC3E}">
        <p14:creationId xmlns:p14="http://schemas.microsoft.com/office/powerpoint/2010/main" val="3050628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a:t>
            </a:r>
            <a:endParaRPr lang="en-US" altLang="zh-CN" sz="2400" b="1" dirty="0">
              <a:solidFill>
                <a:srgbClr val="FF0000"/>
              </a:solidFill>
            </a:endParaRPr>
          </a:p>
          <a:p>
            <a:r>
              <a:rPr lang="en-US" altLang="zh-CN" sz="2400" dirty="0"/>
              <a:t>      GraphX</a:t>
            </a:r>
            <a:r>
              <a:rPr lang="zh-CN" altLang="en-US" sz="2400" dirty="0"/>
              <a:t>是构建在</a:t>
            </a:r>
            <a:r>
              <a:rPr lang="en-US" altLang="zh-CN" sz="2400" dirty="0"/>
              <a:t>Spark</a:t>
            </a:r>
            <a:r>
              <a:rPr lang="zh-CN" altLang="en-US" sz="2400" dirty="0"/>
              <a:t>之上的图计算框架，使用</a:t>
            </a:r>
            <a:r>
              <a:rPr lang="en-US" altLang="zh-CN" sz="2400" dirty="0"/>
              <a:t>RDD</a:t>
            </a:r>
            <a:r>
              <a:rPr lang="zh-CN" altLang="en-US" sz="2400" dirty="0"/>
              <a:t>来存储图数据。由于</a:t>
            </a:r>
            <a:r>
              <a:rPr lang="en-US" altLang="zh-CN" sz="2400" dirty="0"/>
              <a:t>RDD</a:t>
            </a:r>
            <a:r>
              <a:rPr lang="zh-CN" altLang="en-US" sz="2400" dirty="0"/>
              <a:t>的弹性、分布式等特性，</a:t>
            </a:r>
            <a:r>
              <a:rPr lang="en-US" altLang="zh-CN" sz="2400" dirty="0"/>
              <a:t>GraphX</a:t>
            </a:r>
            <a:r>
              <a:rPr lang="zh-CN" altLang="en-US" sz="2400" dirty="0"/>
              <a:t>高效地实现了</a:t>
            </a:r>
            <a:r>
              <a:rPr lang="zh-CN" altLang="en-US" sz="2400" dirty="0">
                <a:solidFill>
                  <a:srgbClr val="FF0000"/>
                </a:solidFill>
              </a:rPr>
              <a:t>图的分布式存储和处理</a:t>
            </a:r>
            <a:r>
              <a:rPr lang="zh-CN" altLang="en-US" sz="2400" dirty="0"/>
              <a:t>，可以应用于社交网络等</a:t>
            </a:r>
            <a:r>
              <a:rPr lang="zh-CN" altLang="en-US" sz="2400" dirty="0">
                <a:solidFill>
                  <a:srgbClr val="FF0000"/>
                </a:solidFill>
              </a:rPr>
              <a:t>大规模</a:t>
            </a:r>
            <a:r>
              <a:rPr lang="zh-CN" altLang="en-US" sz="2400" dirty="0"/>
              <a:t>的图计算场景。</a:t>
            </a:r>
            <a:endParaRPr lang="en-US" altLang="zh-CN" sz="2400" dirty="0"/>
          </a:p>
          <a:p>
            <a:r>
              <a:rPr lang="en-US" altLang="zh-CN" sz="2400" dirty="0"/>
              <a:t>       GraphX</a:t>
            </a:r>
            <a:r>
              <a:rPr lang="zh-CN" altLang="en-US" sz="2400" dirty="0"/>
              <a:t>提供</a:t>
            </a:r>
            <a:r>
              <a:rPr lang="zh-CN" altLang="en-US" sz="2400" dirty="0">
                <a:solidFill>
                  <a:srgbClr val="FF0000"/>
                </a:solidFill>
              </a:rPr>
              <a:t>顶点</a:t>
            </a:r>
            <a:r>
              <a:rPr lang="zh-CN" altLang="en-US" sz="2400" dirty="0"/>
              <a:t>（</a:t>
            </a:r>
            <a:r>
              <a:rPr lang="en-US" altLang="zh-CN" sz="2400" dirty="0"/>
              <a:t>Vertex</a:t>
            </a:r>
            <a:r>
              <a:rPr lang="zh-CN" altLang="en-US" sz="2400" dirty="0"/>
              <a:t>）、</a:t>
            </a:r>
            <a:r>
              <a:rPr lang="zh-CN" altLang="en-US" sz="2400" dirty="0">
                <a:solidFill>
                  <a:srgbClr val="FF0000"/>
                </a:solidFill>
              </a:rPr>
              <a:t>边</a:t>
            </a:r>
            <a:r>
              <a:rPr lang="zh-CN" altLang="en-US" sz="2400" dirty="0"/>
              <a:t>（</a:t>
            </a:r>
            <a:r>
              <a:rPr lang="en-US" altLang="zh-CN" sz="2400" dirty="0"/>
              <a:t>Edge</a:t>
            </a:r>
            <a:r>
              <a:rPr lang="zh-CN" altLang="en-US" sz="2400" dirty="0"/>
              <a:t>）、</a:t>
            </a:r>
            <a:r>
              <a:rPr lang="zh-CN" altLang="en-US" sz="2400" dirty="0">
                <a:solidFill>
                  <a:srgbClr val="FF0000"/>
                </a:solidFill>
              </a:rPr>
              <a:t>边三元组</a:t>
            </a:r>
            <a:r>
              <a:rPr lang="zh-CN" altLang="en-US" sz="2400" dirty="0"/>
              <a:t>（</a:t>
            </a:r>
            <a:r>
              <a:rPr lang="en-US" altLang="zh-CN" sz="2400" dirty="0"/>
              <a:t>EdgeTriplet</a:t>
            </a:r>
            <a:r>
              <a:rPr lang="zh-CN" altLang="en-US" sz="2400" dirty="0"/>
              <a:t>）</a:t>
            </a:r>
            <a:r>
              <a:rPr lang="zh-CN" altLang="en-US" sz="2400" dirty="0">
                <a:solidFill>
                  <a:srgbClr val="FF0000"/>
                </a:solidFill>
              </a:rPr>
              <a:t>三种视图</a:t>
            </a:r>
            <a:r>
              <a:rPr lang="zh-CN" altLang="en-US" sz="2400" dirty="0"/>
              <a:t>。</a:t>
            </a:r>
            <a:r>
              <a:rPr lang="en-US" altLang="zh-CN" sz="2400" dirty="0"/>
              <a:t>GraphX</a:t>
            </a:r>
            <a:r>
              <a:rPr lang="zh-CN" altLang="en-US" sz="2400" dirty="0"/>
              <a:t>的各种图操作也是在这三种视图上完成的。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pic>
        <p:nvPicPr>
          <p:cNvPr id="6" name="图片 5"/>
          <p:cNvPicPr>
            <a:picLocks noChangeAspect="1"/>
          </p:cNvPicPr>
          <p:nvPr/>
        </p:nvPicPr>
        <p:blipFill>
          <a:blip r:embed="rId3"/>
          <a:stretch>
            <a:fillRect/>
          </a:stretch>
        </p:blipFill>
        <p:spPr>
          <a:xfrm>
            <a:off x="838200" y="4366591"/>
            <a:ext cx="9173541" cy="1687088"/>
          </a:xfrm>
          <a:prstGeom prst="rect">
            <a:avLst/>
          </a:prstGeom>
        </p:spPr>
      </p:pic>
    </p:spTree>
    <p:extLst>
      <p:ext uri="{BB962C8B-B14F-4D97-AF65-F5344CB8AC3E}">
        <p14:creationId xmlns:p14="http://schemas.microsoft.com/office/powerpoint/2010/main" val="2410820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lnSpcReduction="10000"/>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en-US" altLang="zh-CN" sz="2400" dirty="0"/>
              <a:t>GraphX</a:t>
            </a:r>
            <a:r>
              <a:rPr lang="zh-CN" altLang="en-US" sz="2400" dirty="0"/>
              <a:t>使用顶点</a:t>
            </a:r>
            <a:r>
              <a:rPr lang="en-US" altLang="zh-CN" sz="2400" dirty="0"/>
              <a:t>RDD</a:t>
            </a:r>
            <a:r>
              <a:rPr lang="zh-CN" altLang="en-US" sz="2400" dirty="0"/>
              <a:t>（</a:t>
            </a:r>
            <a:r>
              <a:rPr lang="en-US" altLang="zh-CN" sz="2400" dirty="0">
                <a:solidFill>
                  <a:srgbClr val="FF0000"/>
                </a:solidFill>
              </a:rPr>
              <a:t>VertexRDD</a:t>
            </a:r>
            <a:r>
              <a:rPr lang="zh-CN" altLang="en-US" sz="2400" dirty="0"/>
              <a:t>）、边</a:t>
            </a:r>
            <a:r>
              <a:rPr lang="en-US" altLang="zh-CN" sz="2400" dirty="0"/>
              <a:t>RDD</a:t>
            </a:r>
            <a:r>
              <a:rPr lang="zh-CN" altLang="en-US" sz="2400" dirty="0"/>
              <a:t>（</a:t>
            </a:r>
            <a:r>
              <a:rPr lang="en-US" altLang="zh-CN" sz="2400" dirty="0">
                <a:solidFill>
                  <a:srgbClr val="FF0000"/>
                </a:solidFill>
              </a:rPr>
              <a:t>EdgeRDD</a:t>
            </a:r>
            <a:r>
              <a:rPr lang="zh-CN" altLang="en-US" sz="2400" dirty="0"/>
              <a:t>）存储</a:t>
            </a:r>
            <a:r>
              <a:rPr lang="zh-CN" altLang="en-US" sz="2400" dirty="0">
                <a:solidFill>
                  <a:srgbClr val="FF0000"/>
                </a:solidFill>
              </a:rPr>
              <a:t>顶点集合和边集合</a:t>
            </a:r>
            <a:r>
              <a:rPr lang="zh-CN" altLang="en-US" sz="2400" dirty="0"/>
              <a:t>。</a:t>
            </a:r>
            <a:endParaRPr lang="en-US" altLang="zh-CN" sz="2400" dirty="0"/>
          </a:p>
          <a:p>
            <a:pPr marL="342900" indent="-342900">
              <a:buFont typeface="Wingdings" panose="05000000000000000000" pitchFamily="2" charset="2"/>
              <a:buChar char="Ø"/>
            </a:pPr>
            <a:r>
              <a:rPr lang="zh-CN" altLang="en-US" sz="2400" dirty="0"/>
              <a:t>顶点</a:t>
            </a:r>
            <a:r>
              <a:rPr lang="en-US" altLang="zh-CN" sz="2400" dirty="0"/>
              <a:t>RDD</a:t>
            </a:r>
            <a:r>
              <a:rPr lang="zh-CN" altLang="en-US" sz="2400" dirty="0">
                <a:solidFill>
                  <a:srgbClr val="FF0000"/>
                </a:solidFill>
              </a:rPr>
              <a:t>按顶点的</a:t>
            </a:r>
            <a:r>
              <a:rPr lang="en-US" altLang="zh-CN" sz="2400" dirty="0">
                <a:solidFill>
                  <a:srgbClr val="FF0000"/>
                </a:solidFill>
              </a:rPr>
              <a:t>ID</a:t>
            </a:r>
            <a:r>
              <a:rPr lang="zh-CN" altLang="en-US" sz="2400" dirty="0">
                <a:solidFill>
                  <a:srgbClr val="FF0000"/>
                </a:solidFill>
              </a:rPr>
              <a:t>进行哈希分区</a:t>
            </a:r>
            <a:r>
              <a:rPr lang="zh-CN" altLang="en-US" sz="2400" dirty="0"/>
              <a:t>，将顶点数据以多分区形式分布在集群上。</a:t>
            </a:r>
            <a:endParaRPr lang="en-US" altLang="zh-CN" sz="2400" dirty="0"/>
          </a:p>
          <a:p>
            <a:pPr marL="342900" indent="-342900">
              <a:buFont typeface="Wingdings" panose="05000000000000000000" pitchFamily="2" charset="2"/>
              <a:buChar char="Ø"/>
            </a:pPr>
            <a:r>
              <a:rPr lang="zh-CN" altLang="en-US" sz="2400" dirty="0"/>
              <a:t>边</a:t>
            </a:r>
            <a:r>
              <a:rPr lang="en-US" altLang="zh-CN" sz="2400" dirty="0"/>
              <a:t>RDD</a:t>
            </a:r>
            <a:r>
              <a:rPr lang="zh-CN" altLang="en-US" sz="2400" dirty="0"/>
              <a:t>按</a:t>
            </a:r>
            <a:r>
              <a:rPr lang="zh-CN" altLang="en-US" sz="2400" dirty="0">
                <a:solidFill>
                  <a:srgbClr val="FF0000"/>
                </a:solidFill>
              </a:rPr>
              <a:t>指定的分区策略</a:t>
            </a:r>
            <a:r>
              <a:rPr lang="zh-CN" altLang="en-US" sz="2400" dirty="0"/>
              <a:t>进行分区（</a:t>
            </a:r>
            <a:r>
              <a:rPr lang="zh-CN" altLang="en-US" sz="2400" dirty="0">
                <a:solidFill>
                  <a:srgbClr val="FF0000"/>
                </a:solidFill>
              </a:rPr>
              <a:t>默认使用边的</a:t>
            </a:r>
            <a:r>
              <a:rPr lang="en-US" altLang="zh-CN" sz="2400" dirty="0" err="1">
                <a:solidFill>
                  <a:srgbClr val="FF0000"/>
                </a:solidFill>
              </a:rPr>
              <a:t>srcid</a:t>
            </a:r>
            <a:r>
              <a:rPr lang="zh-CN" altLang="en-US" sz="2400" dirty="0"/>
              <a:t>进行哈希分区），将边数据以多分区形式分布在集群上。</a:t>
            </a:r>
            <a:endParaRPr lang="en-US" altLang="zh-CN" sz="2400" dirty="0"/>
          </a:p>
          <a:p>
            <a:pPr marL="342900" indent="-342900">
              <a:buFont typeface="Wingdings" panose="05000000000000000000" pitchFamily="2" charset="2"/>
              <a:buChar char="Ø"/>
            </a:pPr>
            <a:r>
              <a:rPr lang="zh-CN" altLang="en-US" sz="2400" dirty="0"/>
              <a:t>另外，顶点</a:t>
            </a:r>
            <a:r>
              <a:rPr lang="en-US" altLang="zh-CN" sz="2400" dirty="0"/>
              <a:t>RDD</a:t>
            </a:r>
            <a:r>
              <a:rPr lang="zh-CN" altLang="en-US" sz="2400" dirty="0"/>
              <a:t>中还拥有</a:t>
            </a:r>
            <a:r>
              <a:rPr lang="zh-CN" altLang="en-US" sz="2400" dirty="0">
                <a:solidFill>
                  <a:srgbClr val="FF0000"/>
                </a:solidFill>
              </a:rPr>
              <a:t>顶点到边</a:t>
            </a:r>
            <a:r>
              <a:rPr lang="en-US" altLang="zh-CN" sz="2400" dirty="0">
                <a:solidFill>
                  <a:srgbClr val="FF0000"/>
                </a:solidFill>
              </a:rPr>
              <a:t>RDD</a:t>
            </a:r>
            <a:r>
              <a:rPr lang="zh-CN" altLang="en-US" sz="2400" dirty="0">
                <a:solidFill>
                  <a:srgbClr val="FF0000"/>
                </a:solidFill>
              </a:rPr>
              <a:t>分区的路由信息</a:t>
            </a:r>
            <a:r>
              <a:rPr lang="en-US" altLang="zh-CN" sz="2400" dirty="0"/>
              <a:t>——</a:t>
            </a:r>
            <a:r>
              <a:rPr lang="zh-CN" altLang="en-US" sz="2400" dirty="0"/>
              <a:t>路由表。路由表</a:t>
            </a:r>
            <a:r>
              <a:rPr lang="zh-CN" altLang="en-US" sz="2400" dirty="0">
                <a:solidFill>
                  <a:srgbClr val="FF0000"/>
                </a:solidFill>
              </a:rPr>
              <a:t>存在顶点</a:t>
            </a:r>
            <a:r>
              <a:rPr lang="en-US" altLang="zh-CN" sz="2400" dirty="0">
                <a:solidFill>
                  <a:srgbClr val="FF0000"/>
                </a:solidFill>
              </a:rPr>
              <a:t>RDD</a:t>
            </a:r>
            <a:r>
              <a:rPr lang="zh-CN" altLang="en-US" sz="2400" dirty="0"/>
              <a:t>的分区中，它记录分区内顶点跟所有边</a:t>
            </a:r>
            <a:r>
              <a:rPr lang="en-US" altLang="zh-CN" sz="2400" dirty="0"/>
              <a:t>RDD</a:t>
            </a:r>
            <a:r>
              <a:rPr lang="zh-CN" altLang="en-US" sz="2400" dirty="0"/>
              <a:t>分区的关系。</a:t>
            </a:r>
            <a:endParaRPr lang="en-US" altLang="zh-CN" sz="2400" dirty="0"/>
          </a:p>
          <a:p>
            <a:r>
              <a:rPr lang="en-US" altLang="zh-CN" sz="2400" dirty="0"/>
              <a:t>       </a:t>
            </a:r>
            <a:r>
              <a:rPr lang="zh-CN" altLang="en-US" sz="2400" dirty="0"/>
              <a:t>在边</a:t>
            </a:r>
            <a:r>
              <a:rPr lang="en-US" altLang="zh-CN" sz="2400" dirty="0"/>
              <a:t>RDD</a:t>
            </a:r>
            <a:r>
              <a:rPr lang="zh-CN" altLang="en-US" sz="2400" dirty="0"/>
              <a:t>需要顶点数据时（如</a:t>
            </a:r>
            <a:r>
              <a:rPr lang="zh-CN" altLang="en-US" sz="2400" dirty="0">
                <a:solidFill>
                  <a:srgbClr val="FF0000"/>
                </a:solidFill>
              </a:rPr>
              <a:t>构造边三元组</a:t>
            </a:r>
            <a:r>
              <a:rPr lang="zh-CN" altLang="en-US" sz="2400" dirty="0"/>
              <a:t>），</a:t>
            </a:r>
            <a:r>
              <a:rPr lang="zh-CN" altLang="en-US" sz="2400" dirty="0">
                <a:solidFill>
                  <a:srgbClr val="FF0000"/>
                </a:solidFill>
              </a:rPr>
              <a:t>顶点</a:t>
            </a:r>
            <a:r>
              <a:rPr lang="en-US" altLang="zh-CN" sz="2400" dirty="0">
                <a:solidFill>
                  <a:srgbClr val="FF0000"/>
                </a:solidFill>
              </a:rPr>
              <a:t>RDD</a:t>
            </a:r>
            <a:r>
              <a:rPr lang="zh-CN" altLang="en-US" sz="2400" dirty="0">
                <a:solidFill>
                  <a:srgbClr val="FF0000"/>
                </a:solidFill>
              </a:rPr>
              <a:t>会根据路由表把顶点数据发送至边</a:t>
            </a:r>
            <a:r>
              <a:rPr lang="en-US" altLang="zh-CN" sz="2400" dirty="0">
                <a:solidFill>
                  <a:srgbClr val="FF0000"/>
                </a:solidFill>
              </a:rPr>
              <a:t>RDD</a:t>
            </a:r>
            <a:r>
              <a:rPr lang="zh-CN" altLang="en-US" sz="2400" dirty="0">
                <a:solidFill>
                  <a:srgbClr val="FF0000"/>
                </a:solidFill>
              </a:rPr>
              <a:t>分区</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Tree>
    <p:extLst>
      <p:ext uri="{BB962C8B-B14F-4D97-AF65-F5344CB8AC3E}">
        <p14:creationId xmlns:p14="http://schemas.microsoft.com/office/powerpoint/2010/main" val="2332030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460183" y="487361"/>
            <a:ext cx="6134929" cy="6067758"/>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
        <p:nvSpPr>
          <p:cNvPr id="7" name="椭圆 6"/>
          <p:cNvSpPr/>
          <p:nvPr/>
        </p:nvSpPr>
        <p:spPr>
          <a:xfrm>
            <a:off x="8141110" y="3362632"/>
            <a:ext cx="2197509" cy="3192487"/>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4D95784-1320-4FC6-95BC-C25E58951264}"/>
              </a:ext>
            </a:extLst>
          </p:cNvPr>
          <p:cNvSpPr/>
          <p:nvPr/>
        </p:nvSpPr>
        <p:spPr>
          <a:xfrm>
            <a:off x="9604642" y="1970414"/>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
        <p:nvSpPr>
          <p:cNvPr id="9" name="矩形 8">
            <a:extLst>
              <a:ext uri="{FF2B5EF4-FFF2-40B4-BE49-F238E27FC236}">
                <a16:creationId xmlns:a16="http://schemas.microsoft.com/office/drawing/2014/main" id="{297EEF00-CE04-411F-BA48-2454F0FAA950}"/>
              </a:ext>
            </a:extLst>
          </p:cNvPr>
          <p:cNvSpPr/>
          <p:nvPr/>
        </p:nvSpPr>
        <p:spPr>
          <a:xfrm>
            <a:off x="9604642" y="762862"/>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0" name="矩形 9">
            <a:extLst>
              <a:ext uri="{FF2B5EF4-FFF2-40B4-BE49-F238E27FC236}">
                <a16:creationId xmlns:a16="http://schemas.microsoft.com/office/drawing/2014/main" id="{C11435DE-48FF-4FD6-AF7D-4014F9846AC3}"/>
              </a:ext>
            </a:extLst>
          </p:cNvPr>
          <p:cNvSpPr/>
          <p:nvPr/>
        </p:nvSpPr>
        <p:spPr>
          <a:xfrm>
            <a:off x="9448189" y="3566279"/>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1" name="矩形 10">
            <a:extLst>
              <a:ext uri="{FF2B5EF4-FFF2-40B4-BE49-F238E27FC236}">
                <a16:creationId xmlns:a16="http://schemas.microsoft.com/office/drawing/2014/main" id="{09756B64-991F-4B64-A68C-753B980DB080}"/>
              </a:ext>
            </a:extLst>
          </p:cNvPr>
          <p:cNvSpPr/>
          <p:nvPr/>
        </p:nvSpPr>
        <p:spPr>
          <a:xfrm>
            <a:off x="9439445" y="5075447"/>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Tree>
    <p:extLst>
      <p:ext uri="{BB962C8B-B14F-4D97-AF65-F5344CB8AC3E}">
        <p14:creationId xmlns:p14="http://schemas.microsoft.com/office/powerpoint/2010/main" val="40510952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84" y="795976"/>
            <a:ext cx="8532240" cy="5264574"/>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图分割（点分割）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https://blog.csdn.net/pelick/article/details/47293495</a:t>
            </a:r>
            <a:endParaRPr lang="zh-CN" altLang="en-US" dirty="0">
              <a:solidFill>
                <a:schemeClr val="bg1">
                  <a:lumMod val="75000"/>
                </a:schemeClr>
              </a:solidFill>
            </a:endParaRPr>
          </a:p>
        </p:txBody>
      </p:sp>
      <p:sp>
        <p:nvSpPr>
          <p:cNvPr id="8" name="椭圆 7"/>
          <p:cNvSpPr/>
          <p:nvPr/>
        </p:nvSpPr>
        <p:spPr>
          <a:xfrm>
            <a:off x="8495071" y="947529"/>
            <a:ext cx="1253613" cy="520000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02202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237"/>
            <a:ext cx="10515600" cy="920336"/>
          </a:xfrm>
        </p:spPr>
        <p:txBody>
          <a:bodyPr/>
          <a:lstStyle/>
          <a:p>
            <a:r>
              <a:rPr lang="zh-CN" altLang="en-US" dirty="0"/>
              <a:t>本章小结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740648"/>
                <a:ext cx="10515600" cy="6043612"/>
              </a:xfrm>
            </p:spPr>
            <p:txBody>
              <a:bodyPr>
                <a:noAutofit/>
              </a:bodyPr>
              <a:lstStyle/>
              <a:p>
                <a:r>
                  <a:rPr lang="en-US" altLang="zh-CN" sz="1800" b="1" dirty="0">
                    <a:solidFill>
                      <a:srgbClr val="FF0000"/>
                    </a:solidFill>
                  </a:rPr>
                  <a:t>1 </a:t>
                </a:r>
                <a:r>
                  <a:rPr lang="zh-CN" altLang="en-US" sz="1800" b="1" dirty="0">
                    <a:solidFill>
                      <a:srgbClr val="FF0000"/>
                    </a:solidFill>
                  </a:rPr>
                  <a:t>概述</a:t>
                </a:r>
                <a:endParaRPr lang="en-US" altLang="zh-CN" sz="1800" b="1" dirty="0">
                  <a:solidFill>
                    <a:srgbClr val="FF0000"/>
                  </a:solidFill>
                </a:endParaRPr>
              </a:p>
              <a:p>
                <a:r>
                  <a:rPr lang="zh-CN" altLang="en-US" sz="1800" dirty="0"/>
                  <a:t>数据组织与存储核心问题、组织与存储的嵌套、读写放大、</a:t>
                </a:r>
                <a:r>
                  <a:rPr lang="en-US" altLang="zh-CN" sz="1800" dirty="0"/>
                  <a:t>RUM</a:t>
                </a:r>
                <a:r>
                  <a:rPr lang="zh-CN" altLang="en-US" sz="1800" dirty="0"/>
                  <a:t>原理</a:t>
                </a:r>
                <a:endParaRPr lang="en-US" altLang="zh-CN" sz="1800" dirty="0"/>
              </a:p>
              <a:p>
                <a:r>
                  <a:rPr lang="en-US" altLang="zh-CN" sz="1800" b="1" dirty="0">
                    <a:solidFill>
                      <a:srgbClr val="FF0000"/>
                    </a:solidFill>
                  </a:rPr>
                  <a:t>2 </a:t>
                </a:r>
                <a:r>
                  <a:rPr lang="zh-CN" altLang="en-US" sz="1800" b="1" dirty="0">
                    <a:solidFill>
                      <a:srgbClr val="FF0000"/>
                    </a:solidFill>
                  </a:rPr>
                  <a:t>硬件访问模型</a:t>
                </a:r>
                <a:endParaRPr lang="en-US" altLang="zh-CN" sz="1800" b="1" dirty="0">
                  <a:solidFill>
                    <a:srgbClr val="FF0000"/>
                  </a:solidFill>
                </a:endParaRPr>
              </a:p>
              <a:p>
                <a:pPr lvl="1"/>
                <a:r>
                  <a:rPr lang="zh-CN" altLang="en-US" sz="1800" dirty="0">
                    <a:sym typeface="+mn-ea"/>
                  </a:rPr>
                  <a:t>内存访问模型、磁盘访问模型、闪存访问模型、瓦记录磁盘访问模型、非易失内存访问模型</a:t>
                </a:r>
                <a:endParaRPr lang="zh-CN" altLang="en-US" sz="1800" dirty="0"/>
              </a:p>
              <a:p>
                <a:r>
                  <a:rPr lang="en-US" altLang="zh-CN" sz="1800" b="1" dirty="0">
                    <a:solidFill>
                      <a:srgbClr val="FF0000"/>
                    </a:solidFill>
                  </a:rPr>
                  <a:t>3 </a:t>
                </a:r>
                <a:r>
                  <a:rPr lang="zh-CN" altLang="en-US" sz="1800" b="1" dirty="0">
                    <a:solidFill>
                      <a:srgbClr val="FF0000"/>
                    </a:solidFill>
                  </a:rPr>
                  <a:t>索引技术</a:t>
                </a:r>
                <a:endParaRPr lang="en-US" altLang="zh-CN" sz="1800" b="1" dirty="0">
                  <a:solidFill>
                    <a:srgbClr val="FF0000"/>
                  </a:solidFill>
                </a:endParaRPr>
              </a:p>
              <a:p>
                <a:r>
                  <a:rPr lang="zh-CN" altLang="en-US" sz="1800" dirty="0"/>
                  <a:t>哈希索引、有序索引（</a:t>
                </a:r>
                <a:r>
                  <a:rPr lang="en-US" altLang="zh-CN" sz="1800" dirty="0"/>
                  <a:t>B</a:t>
                </a:r>
                <a:r>
                  <a:rPr lang="zh-CN" altLang="en-US" sz="1800" dirty="0"/>
                  <a:t>树、跳跃表）、</a:t>
                </a:r>
                <a:r>
                  <a:rPr lang="en-US" altLang="zh-CN" sz="1800" dirty="0"/>
                  <a:t>WOI</a:t>
                </a:r>
                <a:r>
                  <a:rPr lang="zh-CN" altLang="en-US" sz="1800" dirty="0"/>
                  <a:t>（面向写优化的索引）：</a:t>
                </a:r>
                <a14:m>
                  <m:oMath xmlns:m="http://schemas.openxmlformats.org/officeDocument/2006/math">
                    <m:sSup>
                      <m:sSupPr>
                        <m:ctrlPr>
                          <a:rPr lang="en-US" altLang="zh-CN" sz="1800" i="1">
                            <a:latin typeface="Cambria Math" panose="02040503050406030204" pitchFamily="18" charset="0"/>
                            <a:sym typeface="+mn-ea"/>
                          </a:rPr>
                        </m:ctrlPr>
                      </m:sSupPr>
                      <m:e>
                        <m:r>
                          <m:rPr>
                            <m:sty m:val="p"/>
                          </m:rPr>
                          <a:rPr lang="en-US" altLang="zh-CN" sz="1800" i="1">
                            <a:latin typeface="Cambria Math" panose="02040503050406030204" pitchFamily="18" charset="0"/>
                            <a:sym typeface="+mn-ea"/>
                          </a:rPr>
                          <m:t>B</m:t>
                        </m:r>
                      </m:e>
                      <m:sup>
                        <m:r>
                          <a:rPr lang="zh-CN" altLang="en-US" sz="1800" i="1">
                            <a:latin typeface="Cambria Math" panose="02040503050406030204" pitchFamily="18" charset="0"/>
                            <a:sym typeface="+mn-ea"/>
                          </a:rPr>
                          <m:t>𝜀</m:t>
                        </m:r>
                      </m:sup>
                    </m:sSup>
                  </m:oMath>
                </a14:m>
                <a:r>
                  <a:rPr lang="zh-CN" altLang="en-US" sz="1800" dirty="0">
                    <a:sym typeface="+mn-ea"/>
                  </a:rPr>
                  <a:t>树、日志合并树（</a:t>
                </a:r>
                <a:r>
                  <a:rPr lang="en-US" altLang="zh-CN" sz="1800" dirty="0">
                    <a:sym typeface="+mn-ea"/>
                  </a:rPr>
                  <a:t>LSM</a:t>
                </a:r>
                <a:r>
                  <a:rPr lang="zh-CN" altLang="en-US" sz="1800" dirty="0">
                    <a:sym typeface="+mn-ea"/>
                  </a:rPr>
                  <a:t>树）等。</a:t>
                </a:r>
                <a:endParaRPr lang="en-US" altLang="zh-CN" sz="1800" dirty="0"/>
              </a:p>
              <a:p>
                <a:r>
                  <a:rPr lang="zh-CN" altLang="en-US" sz="1800" dirty="0"/>
                  <a:t>前缀树、基数树、哈希有序复合索引</a:t>
                </a:r>
                <a:r>
                  <a:rPr lang="en-US" altLang="zh-CN" sz="1800" dirty="0"/>
                  <a:t>-</a:t>
                </a:r>
                <a:r>
                  <a:rPr lang="zh-CN" altLang="en-US" sz="1800" dirty="0"/>
                  <a:t>基于学习的索引、存在索引（</a:t>
                </a:r>
                <a:r>
                  <a:rPr lang="en-US" altLang="zh-CN" sz="1800" dirty="0"/>
                  <a:t>Bloom</a:t>
                </a:r>
                <a:r>
                  <a:rPr lang="zh-CN" altLang="en-US" sz="1800" dirty="0"/>
                  <a:t>）、时空索引、分布式索引</a:t>
                </a:r>
                <a:endParaRPr lang="en-US" altLang="zh-CN" sz="1800" dirty="0"/>
              </a:p>
              <a:p>
                <a:r>
                  <a:rPr lang="en-US" altLang="zh-CN" sz="1800" b="1" dirty="0">
                    <a:solidFill>
                      <a:srgbClr val="FF0000"/>
                    </a:solidFill>
                  </a:rPr>
                  <a:t>4 </a:t>
                </a:r>
                <a:r>
                  <a:rPr lang="zh-CN" altLang="en-US" sz="1800" b="1" dirty="0">
                    <a:solidFill>
                      <a:srgbClr val="FF0000"/>
                    </a:solidFill>
                  </a:rPr>
                  <a:t>键值存储</a:t>
                </a:r>
                <a:endParaRPr lang="en-US" altLang="zh-CN" sz="1800" b="1" dirty="0">
                  <a:solidFill>
                    <a:srgbClr val="FF0000"/>
                  </a:solidFill>
                </a:endParaRPr>
              </a:p>
              <a:p>
                <a:r>
                  <a:rPr lang="en-US" altLang="zh-CN" sz="1800" dirty="0" err="1"/>
                  <a:t>Memcached</a:t>
                </a:r>
                <a:r>
                  <a:rPr lang="zh-CN" altLang="en-US" sz="1800" dirty="0"/>
                  <a:t>一致性</a:t>
                </a:r>
                <a:r>
                  <a:rPr lang="en-US" altLang="zh-CN" sz="1800" dirty="0"/>
                  <a:t>hash</a:t>
                </a:r>
                <a:r>
                  <a:rPr lang="zh-CN" altLang="en-US" sz="1800" dirty="0"/>
                  <a:t>、</a:t>
                </a:r>
                <a:r>
                  <a:rPr lang="en-US" altLang="zh-CN" sz="1800" dirty="0"/>
                  <a:t>RAMCloud</a:t>
                </a:r>
                <a:r>
                  <a:rPr lang="zh-CN" altLang="en-US" sz="1800" dirty="0"/>
                  <a:t>、基于</a:t>
                </a:r>
                <a:r>
                  <a:rPr lang="en-US" altLang="zh-CN" sz="1800" dirty="0"/>
                  <a:t>LSM</a:t>
                </a:r>
                <a:r>
                  <a:rPr lang="zh-CN" altLang="en-US" sz="1800" dirty="0"/>
                  <a:t>、基于</a:t>
                </a:r>
                <a:r>
                  <a:rPr lang="en-US" altLang="zh-CN" sz="1800" dirty="0"/>
                  <a:t>B+</a:t>
                </a:r>
                <a:r>
                  <a:rPr lang="zh-CN" altLang="en-US" sz="1800" dirty="0"/>
                  <a:t>树</a:t>
                </a:r>
                <a:endParaRPr lang="en-US" altLang="zh-CN" sz="1800" dirty="0"/>
              </a:p>
              <a:p>
                <a:r>
                  <a:rPr lang="en-US" altLang="zh-CN" sz="1800" b="1" dirty="0">
                    <a:solidFill>
                      <a:srgbClr val="FF0000"/>
                    </a:solidFill>
                  </a:rPr>
                  <a:t>5 </a:t>
                </a:r>
                <a:r>
                  <a:rPr lang="zh-CN" altLang="en-US" sz="1800" b="1" dirty="0">
                    <a:solidFill>
                      <a:srgbClr val="FF0000"/>
                    </a:solidFill>
                  </a:rPr>
                  <a:t>列存储</a:t>
                </a:r>
                <a:endParaRPr lang="en-US" altLang="zh-CN" sz="1800" b="1" dirty="0">
                  <a:solidFill>
                    <a:srgbClr val="FF0000"/>
                  </a:solidFill>
                </a:endParaRPr>
              </a:p>
              <a:p>
                <a:pPr lvl="2"/>
                <a:r>
                  <a:rPr lang="en-US" altLang="zh-CN" sz="1800" dirty="0">
                    <a:sym typeface="+mn-ea"/>
                  </a:rPr>
                  <a:t>HDFS</a:t>
                </a:r>
                <a:r>
                  <a:rPr lang="zh-CN" altLang="en-US" sz="1800" dirty="0">
                    <a:sym typeface="+mn-ea"/>
                  </a:rPr>
                  <a:t>、</a:t>
                </a:r>
                <a:r>
                  <a:rPr lang="en-US" altLang="zh-CN" sz="1800" dirty="0">
                    <a:sym typeface="+mn-ea"/>
                  </a:rPr>
                  <a:t>RCFile</a:t>
                </a:r>
                <a:r>
                  <a:rPr lang="zh-CN" altLang="en-US" sz="1800" dirty="0">
                    <a:sym typeface="+mn-ea"/>
                  </a:rPr>
                  <a:t>、</a:t>
                </a:r>
                <a:r>
                  <a:rPr lang="en-US" altLang="zh-CN" sz="1800" dirty="0">
                    <a:sym typeface="+mn-ea"/>
                  </a:rPr>
                  <a:t>CarbonData</a:t>
                </a:r>
                <a:endParaRPr lang="en-US" altLang="zh-CN" sz="1800" dirty="0"/>
              </a:p>
              <a:p>
                <a:r>
                  <a:rPr lang="en-US" altLang="zh-CN" sz="1800" b="1" dirty="0">
                    <a:solidFill>
                      <a:srgbClr val="FF0000"/>
                    </a:solidFill>
                  </a:rPr>
                  <a:t>6 </a:t>
                </a:r>
                <a:r>
                  <a:rPr lang="zh-CN" altLang="en-US" sz="1800" b="1" dirty="0">
                    <a:solidFill>
                      <a:srgbClr val="FF0000"/>
                    </a:solidFill>
                  </a:rPr>
                  <a:t>其他存储</a:t>
                </a:r>
                <a:endParaRPr lang="en-US" altLang="zh-CN" sz="1800" b="1" dirty="0">
                  <a:solidFill>
                    <a:srgbClr val="FF0000"/>
                  </a:solidFill>
                </a:endParaRPr>
              </a:p>
              <a:p>
                <a:r>
                  <a:rPr lang="zh-CN" altLang="en-US" sz="1800" dirty="0"/>
                  <a:t>文档存储，无结构文档倒排索引、半结构文档</a:t>
                </a:r>
                <a:r>
                  <a:rPr lang="en-US" altLang="zh-CN" sz="1800" dirty="0"/>
                  <a:t>XML</a:t>
                </a:r>
                <a:r>
                  <a:rPr lang="zh-CN" altLang="en-US" sz="1800" dirty="0"/>
                  <a:t>和</a:t>
                </a:r>
                <a:r>
                  <a:rPr lang="en-US" altLang="zh-CN" sz="1800" dirty="0" err="1"/>
                  <a:t>json</a:t>
                </a:r>
                <a:r>
                  <a:rPr lang="zh-CN" altLang="en-US" sz="1800" dirty="0"/>
                  <a:t>、</a:t>
                </a:r>
                <a:r>
                  <a:rPr lang="en-US" altLang="zh-CN" sz="1800" dirty="0"/>
                  <a:t>TFS</a:t>
                </a:r>
                <a:r>
                  <a:rPr lang="zh-CN" altLang="en-US" sz="1800" dirty="0"/>
                  <a:t>（大规模小文档）</a:t>
                </a:r>
                <a:endParaRPr lang="en-US" altLang="zh-CN" sz="1800" dirty="0"/>
              </a:p>
              <a:p>
                <a:r>
                  <a:rPr lang="zh-CN" altLang="en-US" sz="1800" dirty="0"/>
                  <a:t>图存储，典型的系统有</a:t>
                </a:r>
                <a:r>
                  <a:rPr lang="en-US" altLang="zh-CN" sz="1800" dirty="0"/>
                  <a:t>neo4j</a:t>
                </a:r>
                <a:r>
                  <a:rPr lang="zh-CN" altLang="en-US" sz="1800" dirty="0"/>
                  <a:t>和</a:t>
                </a:r>
                <a:r>
                  <a:rPr lang="en-US" altLang="zh-CN" sz="1800" dirty="0"/>
                  <a:t>Spark </a:t>
                </a:r>
                <a:r>
                  <a:rPr lang="en-US" altLang="zh-CN" sz="1800" dirty="0" err="1"/>
                  <a:t>GraphX</a:t>
                </a:r>
                <a:r>
                  <a:rPr lang="zh-CN" altLang="en-US" sz="1800" dirty="0"/>
                  <a:t>。</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740648"/>
                <a:ext cx="10515600" cy="6043612"/>
              </a:xfrm>
              <a:blipFill>
                <a:blip r:embed="rId3"/>
                <a:stretch>
                  <a:fillRect l="-522" r="-2609" b="-27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2174</TotalTime>
  <Words>15883</Words>
  <Application>Microsoft Office PowerPoint</Application>
  <PresentationFormat>宽屏</PresentationFormat>
  <Paragraphs>982</Paragraphs>
  <Slides>98</Slides>
  <Notes>73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98</vt:i4>
      </vt:variant>
    </vt:vector>
  </HeadingPairs>
  <TitlesOfParts>
    <vt:vector size="111" baseType="lpstr">
      <vt:lpstr>-apple-system</vt:lpstr>
      <vt:lpstr>-apple-system-font</vt:lpstr>
      <vt:lpstr>pingfang SC</vt:lpstr>
      <vt:lpstr>pingfang SC</vt:lpstr>
      <vt:lpstr>等线</vt:lpstr>
      <vt:lpstr>等线 Light</vt:lpstr>
      <vt:lpstr>宋体</vt:lpstr>
      <vt:lpstr>微软雅黑</vt:lpstr>
      <vt:lpstr>Arial</vt:lpstr>
      <vt:lpstr>Cambria Math</vt:lpstr>
      <vt:lpstr>Times New Roman</vt:lpstr>
      <vt:lpstr>Wingdings</vt:lpstr>
      <vt:lpstr>Office 主题​​</vt:lpstr>
      <vt:lpstr>大数据管理</vt:lpstr>
      <vt:lpstr>第7章 数据组织与存储</vt:lpstr>
      <vt:lpstr>第7章 数据组织与存储</vt:lpstr>
      <vt:lpstr>7.1 概述</vt:lpstr>
      <vt:lpstr>7.1 概述（续）</vt:lpstr>
      <vt:lpstr>7.1 概述（续）</vt:lpstr>
      <vt:lpstr>7.1 概述（续）</vt:lpstr>
      <vt:lpstr>7.1 概述（续）</vt:lpstr>
      <vt:lpstr>7.1 概述（续）</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InnoDB的索引存储结构（续）</vt:lpstr>
      <vt:lpstr>数据组织实例——MySQL InnoDB的索引存储结构（续）</vt:lpstr>
      <vt:lpstr>7.1 概述（续）</vt:lpstr>
      <vt:lpstr>7.1 概述（续）</vt:lpstr>
      <vt:lpstr>7.1 概述（续）</vt:lpstr>
      <vt:lpstr>7.2 硬件访问模型</vt:lpstr>
      <vt:lpstr>7.2 硬件访问模型（续）</vt:lpstr>
      <vt:lpstr>7.2 硬件访问模型（续）</vt:lpstr>
      <vt:lpstr>7.2 硬件访问模型（续）</vt:lpstr>
      <vt:lpstr>7.2 硬件访问模型（续）</vt:lpstr>
      <vt:lpstr>7.3 索引技术</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基于学习的索引（learned index）</vt:lpstr>
      <vt:lpstr>基于学习的索引（learned index）</vt:lpstr>
      <vt:lpstr>基于学习的索引（learned index）:RM-Index</vt:lpstr>
      <vt:lpstr>基于学习的索引（learned index）:RM-Index</vt:lpstr>
      <vt:lpstr>基于学习的索引（learned index）</vt:lpstr>
      <vt:lpstr>基于学习的索引（learned index）</vt:lpstr>
      <vt:lpstr>基于学习的索引（learned index）</vt:lpstr>
      <vt:lpstr>7.3 索引技术（续）</vt:lpstr>
      <vt:lpstr>7.3 索引技术（续）</vt:lpstr>
      <vt:lpstr>7.3 索引技术（续）</vt:lpstr>
      <vt:lpstr>7.4 键值存储</vt:lpstr>
      <vt:lpstr>7.4 键值存储</vt:lpstr>
      <vt:lpstr>RAMCloud</vt:lpstr>
      <vt:lpstr>RAMCloud（续）</vt:lpstr>
      <vt:lpstr>7.4 键值存储</vt:lpstr>
      <vt:lpstr>7.4 键值存储</vt:lpstr>
      <vt:lpstr>7.4 键值存储</vt:lpstr>
      <vt:lpstr>7.4 键值存储</vt:lpstr>
      <vt:lpstr>7.5 列存储</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7.6 其他存储</vt:lpstr>
      <vt:lpstr>7.6 其他存储</vt:lpstr>
      <vt:lpstr>2）XML文档存储</vt:lpstr>
      <vt:lpstr>XML路径索引（续）</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PC</cp:lastModifiedBy>
  <cp:revision>360</cp:revision>
  <dcterms:created xsi:type="dcterms:W3CDTF">2020-06-18T17:33:31Z</dcterms:created>
  <dcterms:modified xsi:type="dcterms:W3CDTF">2023-10-23T01:36:17Z</dcterms:modified>
</cp:coreProperties>
</file>